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72" r:id="rId2"/>
    <p:sldId id="496" r:id="rId3"/>
    <p:sldId id="492" r:id="rId4"/>
    <p:sldId id="497" r:id="rId5"/>
    <p:sldId id="498" r:id="rId6"/>
    <p:sldId id="501" r:id="rId7"/>
    <p:sldId id="500" r:id="rId8"/>
  </p:sldIdLst>
  <p:sldSz cx="9906000" cy="6858000" type="A4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993300"/>
    <a:srgbClr val="FFCCFF"/>
    <a:srgbClr val="66CCFF"/>
    <a:srgbClr val="FFFF66"/>
    <a:srgbClr val="008080"/>
    <a:srgbClr val="FF7C80"/>
    <a:srgbClr val="B7E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2" autoAdjust="0"/>
    <p:restoredTop sz="94486" autoAdjust="0"/>
  </p:normalViewPr>
  <p:slideViewPr>
    <p:cSldViewPr>
      <p:cViewPr varScale="1">
        <p:scale>
          <a:sx n="39" d="100"/>
          <a:sy n="39" d="100"/>
        </p:scale>
        <p:origin x="1204" y="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E316862-0B35-4EB6-9F07-E59E2D9ED411}" type="datetime1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E9B88E-F835-407E-B55E-2A8F85CB9C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7075" y="741363"/>
            <a:ext cx="5343525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41DB4E69-4A1A-43E2-AA0E-33923309D3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13" tIns="46506" rIns="93013" bIns="46506" anchor="b"/>
          <a:lstStyle/>
          <a:p>
            <a:pPr algn="r" defTabSz="930275" eaLnBrk="1" hangingPunct="1"/>
            <a:fld id="{18E38869-E197-4446-AA27-D53EFBD8F262}" type="slidenum">
              <a:rPr lang="ru-RU" sz="1200">
                <a:solidFill>
                  <a:srgbClr val="000000"/>
                </a:solidFill>
              </a:rPr>
              <a:pPr algn="r" defTabSz="930275" eaLnBrk="1" hangingPunct="1"/>
              <a:t>2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931863" y="741363"/>
            <a:ext cx="4937125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12292" name="Text Box 2"/>
          <p:cNvSpPr>
            <a:spLocks noGrp="1" noChangeArrowheads="1"/>
          </p:cNvSpPr>
          <p:nvPr>
            <p:ph type="body"/>
          </p:nvPr>
        </p:nvSpPr>
        <p:spPr>
          <a:xfrm>
            <a:off x="679450" y="4691063"/>
            <a:ext cx="5437188" cy="4440237"/>
          </a:xfrm>
          <a:noFill/>
          <a:ln/>
        </p:spPr>
        <p:txBody>
          <a:bodyPr wrap="none" anchor="ctr"/>
          <a:lstStyle/>
          <a:p>
            <a:endParaRPr lang="en-US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13" tIns="46506" rIns="93013" bIns="46506" anchor="b"/>
          <a:lstStyle/>
          <a:p>
            <a:pPr algn="r" defTabSz="930275" eaLnBrk="1" hangingPunct="1"/>
            <a:fld id="{6ABE2114-1AFE-42F4-B0AA-984DC504C83F}" type="slidenum">
              <a:rPr lang="ru-RU" sz="1200">
                <a:solidFill>
                  <a:srgbClr val="000000"/>
                </a:solidFill>
              </a:rPr>
              <a:pPr algn="r" defTabSz="930275" eaLnBrk="1" hangingPunct="1"/>
              <a:t>3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931863" y="741363"/>
            <a:ext cx="4937125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13316" name="Text Box 2"/>
          <p:cNvSpPr>
            <a:spLocks noGrp="1" noChangeArrowheads="1"/>
          </p:cNvSpPr>
          <p:nvPr>
            <p:ph type="body"/>
          </p:nvPr>
        </p:nvSpPr>
        <p:spPr>
          <a:xfrm>
            <a:off x="679450" y="4691063"/>
            <a:ext cx="5437188" cy="4440237"/>
          </a:xfrm>
          <a:noFill/>
          <a:ln/>
        </p:spPr>
        <p:txBody>
          <a:bodyPr wrap="none" anchor="ctr"/>
          <a:lstStyle/>
          <a:p>
            <a:endParaRPr lang="en-US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13" tIns="46506" rIns="93013" bIns="46506" anchor="b"/>
          <a:lstStyle/>
          <a:p>
            <a:pPr algn="r" defTabSz="930275" eaLnBrk="1" hangingPunct="1"/>
            <a:fld id="{4B6784B0-A2C4-485D-B056-9E92E5D40CB4}" type="slidenum">
              <a:rPr lang="ru-RU" sz="1200">
                <a:solidFill>
                  <a:srgbClr val="000000"/>
                </a:solidFill>
              </a:rPr>
              <a:pPr algn="r" defTabSz="930275" eaLnBrk="1" hangingPunct="1"/>
              <a:t>4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931863" y="741363"/>
            <a:ext cx="4937125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14340" name="Text Box 2"/>
          <p:cNvSpPr>
            <a:spLocks noGrp="1" noChangeArrowheads="1"/>
          </p:cNvSpPr>
          <p:nvPr>
            <p:ph type="body"/>
          </p:nvPr>
        </p:nvSpPr>
        <p:spPr>
          <a:xfrm>
            <a:off x="679450" y="4691063"/>
            <a:ext cx="5437188" cy="4440237"/>
          </a:xfrm>
          <a:noFill/>
          <a:ln/>
        </p:spPr>
        <p:txBody>
          <a:bodyPr wrap="none" anchor="ctr"/>
          <a:lstStyle/>
          <a:p>
            <a:endParaRPr lang="en-US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13" tIns="46506" rIns="93013" bIns="46506" anchor="b"/>
          <a:lstStyle/>
          <a:p>
            <a:pPr algn="r" defTabSz="930275" eaLnBrk="1" hangingPunct="1"/>
            <a:fld id="{D81F31B6-3C96-4526-BC74-A74EDDFDBF2A}" type="slidenum">
              <a:rPr lang="ru-RU" sz="1200">
                <a:solidFill>
                  <a:srgbClr val="000000"/>
                </a:solidFill>
              </a:rPr>
              <a:pPr algn="r" defTabSz="930275" eaLnBrk="1" hangingPunct="1"/>
              <a:t>5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931863" y="741363"/>
            <a:ext cx="4937125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" name="Text Box 2"/>
          <p:cNvSpPr>
            <a:spLocks noGrp="1" noChangeArrowheads="1"/>
          </p:cNvSpPr>
          <p:nvPr>
            <p:ph type="body"/>
          </p:nvPr>
        </p:nvSpPr>
        <p:spPr>
          <a:xfrm>
            <a:off x="679450" y="4691063"/>
            <a:ext cx="5437188" cy="4440237"/>
          </a:xfrm>
          <a:noFill/>
          <a:ln/>
        </p:spPr>
        <p:txBody>
          <a:bodyPr wrap="none" anchor="ctr"/>
          <a:lstStyle/>
          <a:p>
            <a:endParaRPr lang="en-US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13" tIns="46506" rIns="93013" bIns="46506" anchor="b"/>
          <a:lstStyle/>
          <a:p>
            <a:pPr algn="r" defTabSz="930275" eaLnBrk="1" hangingPunct="1"/>
            <a:fld id="{C06EE027-F237-41B4-8FD0-82F41B00A0D4}" type="slidenum">
              <a:rPr lang="ru-RU" sz="1200">
                <a:solidFill>
                  <a:srgbClr val="000000"/>
                </a:solidFill>
              </a:rPr>
              <a:pPr algn="r" defTabSz="930275" eaLnBrk="1" hangingPunct="1"/>
              <a:t>6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931863" y="741363"/>
            <a:ext cx="4937125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11268" name="Text Box 2"/>
          <p:cNvSpPr>
            <a:spLocks noGrp="1" noChangeArrowheads="1"/>
          </p:cNvSpPr>
          <p:nvPr>
            <p:ph type="body"/>
          </p:nvPr>
        </p:nvSpPr>
        <p:spPr>
          <a:xfrm>
            <a:off x="679450" y="4691063"/>
            <a:ext cx="5437188" cy="4440237"/>
          </a:xfrm>
          <a:noFill/>
          <a:ln/>
        </p:spPr>
        <p:txBody>
          <a:bodyPr wrap="none" anchor="ctr"/>
          <a:lstStyle/>
          <a:p>
            <a:endParaRPr lang="en-US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/>
          <a:srcRect t="7895"/>
          <a:stretch>
            <a:fillRect/>
          </a:stretch>
        </p:blipFill>
        <p:spPr bwMode="auto">
          <a:xfrm>
            <a:off x="0" y="0"/>
            <a:ext cx="990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BD537-4DFF-49A7-BFF4-26DA3EC408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6481B-27E0-444E-91DB-9FCB5476CB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369AB-E628-45B9-9D1C-648751053F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6971C-A6D1-4173-9C36-181DE7F91A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1"/>
            <a:ext cx="89154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0760C-3AF1-4D10-B6EE-14A373B05B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39"/>
            <a:ext cx="89154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FCA29-FCED-4E0D-8791-938BE7D5B9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039D6-08F7-4D01-B29F-9E520E1460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34781-BA0A-48EB-957A-A0974D2E04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2041F-6E69-4136-A789-830BC2AC56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5093B-50E6-424E-96E7-3B4405B1BE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197D9-8693-46FB-AB72-B3C80BC6E1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C64F0-6BF0-4AC6-817D-637F13823B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1E926-07F8-4DA4-8356-1DC0C68AC8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C8A42-EB3B-4C7C-9C88-D41FDDF9EE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906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288" y="6580188"/>
            <a:ext cx="231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B54552-5592-4537-B9C7-C8574BB5FA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6" r:id="rId1"/>
    <p:sldLayoutId id="2147484822" r:id="rId2"/>
    <p:sldLayoutId id="2147484823" r:id="rId3"/>
    <p:sldLayoutId id="2147484824" r:id="rId4"/>
    <p:sldLayoutId id="2147484825" r:id="rId5"/>
    <p:sldLayoutId id="2147484826" r:id="rId6"/>
    <p:sldLayoutId id="2147484827" r:id="rId7"/>
    <p:sldLayoutId id="2147484828" r:id="rId8"/>
    <p:sldLayoutId id="2147484829" r:id="rId9"/>
    <p:sldLayoutId id="2147484830" r:id="rId10"/>
    <p:sldLayoutId id="2147484831" r:id="rId11"/>
    <p:sldLayoutId id="2147484832" r:id="rId12"/>
    <p:sldLayoutId id="2147484833" r:id="rId13"/>
    <p:sldLayoutId id="2147484834" r:id="rId14"/>
    <p:sldLayoutId id="2147484835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452438" y="3000375"/>
            <a:ext cx="9217025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endParaRPr lang="ru-RU" sz="3600" b="1" i="1" dirty="0">
              <a:solidFill>
                <a:srgbClr val="333399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15000"/>
              </a:spcBef>
            </a:pPr>
            <a:r>
              <a:rPr lang="ru-RU" sz="3600" b="1" i="1" dirty="0">
                <a:solidFill>
                  <a:srgbClr val="333399"/>
                </a:solidFill>
              </a:rPr>
              <a:t>Изменения, внесенные в законодательство о рекламе </a:t>
            </a:r>
          </a:p>
          <a:p>
            <a:pPr algn="ctr" eaLnBrk="1" hangingPunct="1">
              <a:lnSpc>
                <a:spcPct val="90000"/>
              </a:lnSpc>
              <a:spcBef>
                <a:spcPct val="15000"/>
              </a:spcBef>
            </a:pPr>
            <a:r>
              <a:rPr lang="ru-RU" sz="3600" b="1" i="1" dirty="0">
                <a:solidFill>
                  <a:srgbClr val="333399"/>
                </a:solidFill>
              </a:rPr>
              <a:t>в 2016 году</a:t>
            </a: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128713" y="2236788"/>
            <a:ext cx="85407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r>
              <a:rPr lang="ru-RU" b="1">
                <a:solidFill>
                  <a:srgbClr val="008080"/>
                </a:solidFill>
              </a:rPr>
              <a:t>ФЕДЕРАЛЬНАЯ АНТИМОНОПОЛЬНАЯ СЛУЖБА</a:t>
            </a:r>
          </a:p>
          <a:p>
            <a:pPr eaLnBrk="1" hangingPunct="1"/>
            <a:endParaRPr lang="en-US" sz="2000" b="1">
              <a:solidFill>
                <a:srgbClr val="008080"/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595438" y="5445224"/>
            <a:ext cx="831056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1800" b="1" dirty="0">
                <a:solidFill>
                  <a:srgbClr val="333399"/>
                </a:solidFill>
              </a:rPr>
              <a:t>руководитель </a:t>
            </a:r>
          </a:p>
          <a:p>
            <a:pPr algn="r"/>
            <a:r>
              <a:rPr lang="ru-RU" altLang="ru-RU" sz="1800" b="1" dirty="0">
                <a:solidFill>
                  <a:srgbClr val="333399"/>
                </a:solidFill>
              </a:rPr>
              <a:t>Санкт-Петербургского УФАС</a:t>
            </a:r>
            <a:r>
              <a:rPr lang="en-US" altLang="ru-RU" sz="1800" b="1" dirty="0">
                <a:solidFill>
                  <a:srgbClr val="333399"/>
                </a:solidFill>
              </a:rPr>
              <a:t> </a:t>
            </a:r>
            <a:r>
              <a:rPr lang="ru-RU" altLang="ru-RU" sz="1800" b="1" dirty="0">
                <a:solidFill>
                  <a:srgbClr val="333399"/>
                </a:solidFill>
              </a:rPr>
              <a:t>России</a:t>
            </a:r>
            <a:endParaRPr lang="en-US" altLang="ru-RU" sz="1800" b="1" dirty="0">
              <a:solidFill>
                <a:srgbClr val="333399"/>
              </a:solidFill>
            </a:endParaRPr>
          </a:p>
          <a:p>
            <a:pPr algn="r"/>
            <a:r>
              <a:rPr lang="ru-RU" altLang="ru-RU" sz="1800" b="1" dirty="0">
                <a:solidFill>
                  <a:srgbClr val="333399"/>
                </a:solidFill>
              </a:rPr>
              <a:t>Вадим</a:t>
            </a:r>
            <a:r>
              <a:rPr lang="en-US" altLang="ru-RU" sz="1800" b="1" dirty="0">
                <a:solidFill>
                  <a:srgbClr val="333399"/>
                </a:solidFill>
              </a:rPr>
              <a:t> </a:t>
            </a:r>
            <a:r>
              <a:rPr lang="ru-RU" altLang="ru-RU" sz="1800" b="1" dirty="0">
                <a:solidFill>
                  <a:srgbClr val="333399"/>
                </a:solidFill>
              </a:rPr>
              <a:t>Владимиров</a:t>
            </a:r>
            <a:endParaRPr lang="en-US" altLang="ru-RU" sz="1800" b="1" dirty="0">
              <a:solidFill>
                <a:srgbClr val="333399"/>
              </a:solidFill>
            </a:endParaRPr>
          </a:p>
          <a:p>
            <a:pPr algn="r"/>
            <a:r>
              <a:rPr lang="en-US" altLang="ru-RU" sz="1800" b="1" dirty="0">
                <a:solidFill>
                  <a:srgbClr val="333399"/>
                </a:solidFill>
              </a:rPr>
              <a:t>19</a:t>
            </a:r>
            <a:r>
              <a:rPr lang="ru-RU" altLang="ru-RU" sz="1800" b="1" dirty="0">
                <a:solidFill>
                  <a:srgbClr val="333399"/>
                </a:solidFill>
              </a:rPr>
              <a:t>.</a:t>
            </a:r>
            <a:r>
              <a:rPr lang="en-US" altLang="ru-RU" sz="1800" b="1" dirty="0">
                <a:solidFill>
                  <a:srgbClr val="333399"/>
                </a:solidFill>
              </a:rPr>
              <a:t>01</a:t>
            </a:r>
            <a:r>
              <a:rPr lang="ru-RU" altLang="ru-RU" sz="1800" b="1" dirty="0">
                <a:solidFill>
                  <a:srgbClr val="333399"/>
                </a:solidFill>
              </a:rPr>
              <a:t>.</a:t>
            </a:r>
            <a:r>
              <a:rPr lang="en-US" altLang="ru-RU" sz="1800" b="1" dirty="0">
                <a:solidFill>
                  <a:srgbClr val="333399"/>
                </a:solidFill>
              </a:rPr>
              <a:t>2017</a:t>
            </a:r>
            <a:endParaRPr lang="ru-RU" altLang="ru-RU" sz="1800" b="1" dirty="0">
              <a:solidFill>
                <a:srgbClr val="333399"/>
              </a:solidFill>
            </a:endParaRPr>
          </a:p>
          <a:p>
            <a:pPr algn="r"/>
            <a:endParaRPr lang="ru-RU" altLang="ru-RU" sz="2000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733550" y="1066800"/>
            <a:ext cx="784225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898650" y="3429000"/>
            <a:ext cx="7759700" cy="1792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76213" y="1073150"/>
            <a:ext cx="9553575" cy="531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300">
                <a:solidFill>
                  <a:srgbClr val="333399"/>
                </a:solidFill>
              </a:rPr>
              <a:t>	</a:t>
            </a: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300">
                <a:solidFill>
                  <a:srgbClr val="333399"/>
                </a:solidFill>
              </a:rPr>
              <a:t>	</a:t>
            </a:r>
            <a:endParaRPr lang="ru-RU" sz="2800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>
                <a:solidFill>
                  <a:srgbClr val="333399"/>
                </a:solidFill>
              </a:rPr>
              <a:t>	</a:t>
            </a:r>
            <a:endParaRPr lang="ru-RU" sz="2800">
              <a:solidFill>
                <a:srgbClr val="333399"/>
              </a:solidFill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7594600" y="6553200"/>
            <a:ext cx="2311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38D832D-0CB4-4657-A267-D96F6F5A3A1C}" type="slidenum">
              <a:rPr lang="ru-RU" sz="1600" b="1">
                <a:solidFill>
                  <a:srgbClr val="FFFFFF"/>
                </a:solidFill>
              </a:rPr>
              <a:pPr algn="r" eaLnBrk="1" hangingPunct="1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ru-RU" sz="1600" b="1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472" y="1484784"/>
            <a:ext cx="9501187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rgbClr val="333399"/>
                </a:solidFill>
              </a:rPr>
              <a:t>Федеральный закон от 05.12.2016 № 413-ФЗ «О внесении изменения в статью 16 Федерального закона «О рекламе». </a:t>
            </a:r>
          </a:p>
          <a:p>
            <a:pPr algn="just">
              <a:defRPr/>
            </a:pPr>
            <a:r>
              <a:rPr lang="ru-RU" dirty="0">
                <a:solidFill>
                  <a:srgbClr val="333399"/>
                </a:solidFill>
              </a:rPr>
              <a:t>Данная норма вступила в силу 01.01.2017.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0472" y="3429000"/>
            <a:ext cx="9501187" cy="2357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rgbClr val="333399"/>
                </a:solidFill>
              </a:rPr>
              <a:t>Изменение в статью 16 Федерального закона «О рекламе», увеличивают  максимальный объем рекламы, допускаемый к распространению  в периодических печатных изданиях, не специализирующихся на сообщениях и материалах рекламного характера, до 45% объема одного номера периодических печатных изданий.  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733550" y="1066800"/>
            <a:ext cx="784225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898650" y="3429000"/>
            <a:ext cx="7759700" cy="1792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76213" y="1073150"/>
            <a:ext cx="9553575" cy="531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300">
                <a:solidFill>
                  <a:srgbClr val="333399"/>
                </a:solidFill>
              </a:rPr>
              <a:t>	</a:t>
            </a: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300">
                <a:solidFill>
                  <a:srgbClr val="333399"/>
                </a:solidFill>
              </a:rPr>
              <a:t>	</a:t>
            </a:r>
            <a:endParaRPr lang="ru-RU" sz="2800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>
                <a:solidFill>
                  <a:srgbClr val="333399"/>
                </a:solidFill>
              </a:rPr>
              <a:t>	</a:t>
            </a:r>
            <a:endParaRPr lang="ru-RU" sz="2800">
              <a:solidFill>
                <a:srgbClr val="333399"/>
              </a:solidFill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7594600" y="6553200"/>
            <a:ext cx="2311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C6AAE3C-DD26-42B6-840C-285F049363DB}" type="slidenum">
              <a:rPr lang="ru-RU" sz="1600" b="1">
                <a:solidFill>
                  <a:srgbClr val="FFFFFF"/>
                </a:solidFill>
              </a:rPr>
              <a:pPr algn="r" eaLnBrk="1" hangingPunct="1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ru-RU" sz="1600" b="1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688" y="1143000"/>
            <a:ext cx="9501187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rgbClr val="333399"/>
                </a:solidFill>
              </a:rPr>
              <a:t>ФАС России на запрос Санкт-Петербургского УФАС дало разъяснения положений законодательства относительно рекламы финансовых услуг. </a:t>
            </a:r>
          </a:p>
          <a:p>
            <a:pPr algn="just">
              <a:defRPr/>
            </a:pPr>
            <a:endParaRPr lang="ru-RU" dirty="0">
              <a:solidFill>
                <a:srgbClr val="333399"/>
              </a:solidFill>
            </a:endParaRPr>
          </a:p>
          <a:p>
            <a:pPr algn="just">
              <a:defRPr/>
            </a:pPr>
            <a:r>
              <a:rPr lang="ru-RU" dirty="0">
                <a:solidFill>
                  <a:srgbClr val="333399"/>
                </a:solidFill>
              </a:rPr>
              <a:t>В ст. 28 Закона о рекламе устанавливает требования к рекламе финансовых услуг. </a:t>
            </a:r>
          </a:p>
          <a:p>
            <a:pPr algn="just">
              <a:defRPr/>
            </a:pPr>
            <a:endParaRPr lang="ru-RU" dirty="0">
              <a:solidFill>
                <a:srgbClr val="333399"/>
              </a:solidFill>
            </a:endParaRPr>
          </a:p>
          <a:p>
            <a:pPr algn="just">
              <a:defRPr/>
            </a:pPr>
            <a:r>
              <a:rPr lang="ru-RU" dirty="0">
                <a:solidFill>
                  <a:srgbClr val="333399"/>
                </a:solidFill>
              </a:rPr>
              <a:t>Из разъяснений ФАС России следует, что реклама, связанная с привлечением денежных средств физических лиц для строительства жилья на основании договора участия в долевом строительстве должна соответствовать, в том числе ч. 1 ст. 28 Федерального закона «О рекламе».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733550" y="1066800"/>
            <a:ext cx="784225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898650" y="3429000"/>
            <a:ext cx="7759700" cy="1792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76213" y="1073150"/>
            <a:ext cx="9553575" cy="531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300">
                <a:solidFill>
                  <a:srgbClr val="333399"/>
                </a:solidFill>
              </a:rPr>
              <a:t>	</a:t>
            </a: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300">
                <a:solidFill>
                  <a:srgbClr val="333399"/>
                </a:solidFill>
              </a:rPr>
              <a:t>	</a:t>
            </a:r>
            <a:endParaRPr lang="ru-RU" sz="2800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>
                <a:solidFill>
                  <a:srgbClr val="333399"/>
                </a:solidFill>
              </a:rPr>
              <a:t>	</a:t>
            </a:r>
            <a:endParaRPr lang="ru-RU" sz="2800">
              <a:solidFill>
                <a:srgbClr val="333399"/>
              </a:solidFill>
            </a:endParaRP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7594600" y="6553200"/>
            <a:ext cx="2311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A874E36-76D7-4B55-BB75-193C5B400327}" type="slidenum">
              <a:rPr lang="ru-RU" sz="1600" b="1">
                <a:solidFill>
                  <a:srgbClr val="FFFFFF"/>
                </a:solidFill>
              </a:rPr>
              <a:pPr algn="r" eaLnBrk="1" hangingPunct="1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ru-RU" sz="1600" b="1">
              <a:solidFill>
                <a:srgbClr val="FFFFFF"/>
              </a:solidFill>
            </a:endParaRP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0" y="0"/>
            <a:ext cx="990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b="1" dirty="0">
                <a:solidFill>
                  <a:srgbClr val="C00000"/>
                </a:solidFill>
              </a:rPr>
              <a:t>Реклама строящегося жилья</a:t>
            </a:r>
          </a:p>
          <a:p>
            <a:pPr eaLnBrk="1" hangingPunct="1"/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688" y="1428750"/>
            <a:ext cx="9501187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rgbClr val="333399"/>
                </a:solidFill>
              </a:rPr>
              <a:t>Федеральный закон от 05.07.2016 г. № 304-ФЗ «О внесении изменений в Федеральный закон «Об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Федерации».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6688" y="4429125"/>
            <a:ext cx="9501187" cy="157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rgbClr val="333399"/>
                </a:solidFill>
              </a:rPr>
              <a:t>С 1 января 2017 года рекламодатели обязаны указывать фирменное наименование застройщика либо его коммерческое обозначение (ч. 7 ст. 28 Федерального закона «О рекламе»).  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733550" y="1066800"/>
            <a:ext cx="784225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898650" y="3429000"/>
            <a:ext cx="7759700" cy="1792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76213" y="1073150"/>
            <a:ext cx="9553575" cy="531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300">
                <a:solidFill>
                  <a:srgbClr val="333399"/>
                </a:solidFill>
              </a:rPr>
              <a:t>	</a:t>
            </a: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300">
                <a:solidFill>
                  <a:srgbClr val="333399"/>
                </a:solidFill>
              </a:rPr>
              <a:t>	</a:t>
            </a:r>
            <a:endParaRPr lang="ru-RU" sz="2800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>
                <a:solidFill>
                  <a:srgbClr val="333399"/>
                </a:solidFill>
              </a:rPr>
              <a:t>	</a:t>
            </a:r>
            <a:endParaRPr lang="ru-RU" sz="2800">
              <a:solidFill>
                <a:srgbClr val="333399"/>
              </a:solidFill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594600" y="6553200"/>
            <a:ext cx="2311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3B60652-A0EE-46A8-AAA2-7B8947249083}" type="slidenum">
              <a:rPr lang="ru-RU" sz="1600" b="1">
                <a:solidFill>
                  <a:srgbClr val="FFFFFF"/>
                </a:solidFill>
              </a:rPr>
              <a:pPr algn="r" eaLnBrk="1" hangingPunct="1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ru-RU" sz="1600" b="1">
              <a:solidFill>
                <a:srgbClr val="FFFFFF"/>
              </a:solidFill>
            </a:endParaRP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0" y="0"/>
            <a:ext cx="990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b="1" dirty="0">
                <a:solidFill>
                  <a:srgbClr val="C00000"/>
                </a:solidFill>
              </a:rPr>
              <a:t>Реклама строящегося жилья</a:t>
            </a:r>
          </a:p>
          <a:p>
            <a:pPr eaLnBrk="1" hangingPunct="1"/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472" y="1988840"/>
            <a:ext cx="9501187" cy="3714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rgbClr val="333399"/>
                </a:solidFill>
              </a:rPr>
              <a:t>Положения ч. 8 ст. 28 Федерального закона «О рекламе» запрещают распространять рекламу о долевом участии в строительстве в случае:</a:t>
            </a:r>
          </a:p>
          <a:p>
            <a:pPr algn="just">
              <a:defRPr/>
            </a:pPr>
            <a:r>
              <a:rPr lang="ru-RU" dirty="0">
                <a:solidFill>
                  <a:srgbClr val="333399"/>
                </a:solidFill>
              </a:rPr>
              <a:t>- отсутствия соответствующего разрешения на строительство;</a:t>
            </a:r>
          </a:p>
          <a:p>
            <a:pPr algn="just">
              <a:buFontTx/>
              <a:buChar char="-"/>
              <a:defRPr/>
            </a:pPr>
            <a:r>
              <a:rPr lang="ru-RU" dirty="0">
                <a:solidFill>
                  <a:srgbClr val="333399"/>
                </a:solidFill>
              </a:rPr>
              <a:t> отсутствия государственной регистрации права собственности или права аренды, субаренды на соответствующий земельный участок, на котором осуществляется строительство;</a:t>
            </a:r>
          </a:p>
          <a:p>
            <a:pPr algn="just">
              <a:buFontTx/>
              <a:buChar char="-"/>
              <a:defRPr/>
            </a:pPr>
            <a:r>
              <a:rPr lang="ru-RU" dirty="0">
                <a:solidFill>
                  <a:srgbClr val="333399"/>
                </a:solidFill>
              </a:rPr>
              <a:t> отсутствия соответствующего заключения о соответствии застройщика и проектной декларации требованиям, установленным Законом 241-ФЗ.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733550" y="1066800"/>
            <a:ext cx="784225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algn="just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898650" y="3429000"/>
            <a:ext cx="7759700" cy="1792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76213" y="1073150"/>
            <a:ext cx="9553575" cy="531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300">
                <a:solidFill>
                  <a:srgbClr val="333399"/>
                </a:solidFill>
              </a:rPr>
              <a:t>	</a:t>
            </a: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300">
                <a:solidFill>
                  <a:srgbClr val="333399"/>
                </a:solidFill>
              </a:rPr>
              <a:t>	</a:t>
            </a:r>
            <a:endParaRPr lang="ru-RU" sz="2800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>
              <a:solidFill>
                <a:srgbClr val="333399"/>
              </a:solidFill>
            </a:endParaRPr>
          </a:p>
          <a:p>
            <a:pPr algn="just" eaLnBrk="1" hangingPunct="1">
              <a:spcAft>
                <a:spcPts val="1200"/>
              </a:spcAft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>
                <a:solidFill>
                  <a:srgbClr val="333399"/>
                </a:solidFill>
              </a:rPr>
              <a:t>	</a:t>
            </a:r>
            <a:endParaRPr lang="ru-RU" sz="2800">
              <a:solidFill>
                <a:srgbClr val="333399"/>
              </a:solidFill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7594600" y="6553200"/>
            <a:ext cx="2311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452A9FF-4607-45AF-98F7-81F8855B6615}" type="slidenum">
              <a:rPr lang="ru-RU" sz="1600" b="1">
                <a:solidFill>
                  <a:srgbClr val="FFFFFF"/>
                </a:solidFill>
              </a:rPr>
              <a:pPr algn="r" eaLnBrk="1" hangingPunct="1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ru-RU" sz="1600" b="1">
              <a:solidFill>
                <a:srgbClr val="FFFFFF"/>
              </a:solidFill>
            </a:endParaRP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0" y="0"/>
            <a:ext cx="990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b="1" dirty="0">
                <a:solidFill>
                  <a:srgbClr val="C00000"/>
                </a:solidFill>
              </a:rPr>
              <a:t>Предупреждения</a:t>
            </a:r>
          </a:p>
          <a:p>
            <a:pPr eaLnBrk="1" hangingPunct="1"/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688" y="1143000"/>
            <a:ext cx="9501187" cy="1785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rgbClr val="333399"/>
                </a:solidFill>
              </a:rPr>
              <a:t>Федеральный закон от 03.07.2016 № 316-ФЗ «О внесении изменений в Кодекс Российской Федерации об административных правонарушениях», связан с поддержкой субъектов малого и среднего предпринимательства.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6688" y="3214688"/>
            <a:ext cx="9501187" cy="1857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rgbClr val="333399"/>
                </a:solidFill>
              </a:rPr>
              <a:t>Внесены изменения в статью 4.1.1 </a:t>
            </a:r>
            <a:r>
              <a:rPr lang="ru-RU" dirty="0" err="1">
                <a:solidFill>
                  <a:srgbClr val="333399"/>
                </a:solidFill>
              </a:rPr>
              <a:t>КоАП</a:t>
            </a:r>
            <a:r>
              <a:rPr lang="ru-RU" dirty="0">
                <a:solidFill>
                  <a:srgbClr val="333399"/>
                </a:solidFill>
              </a:rPr>
              <a:t> РФ, которая устанавливает обязанность замены штрафа на предупреждение для субъектов малого и среднего предпринимательства, а также для работников таких субъектов, включая должностных лиц.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6688" y="5357813"/>
            <a:ext cx="9501187" cy="10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chemeClr val="accent2"/>
                </a:solidFill>
              </a:rPr>
              <a:t>Указанные положения ч. 1 ст. 4.1.1 </a:t>
            </a:r>
            <a:r>
              <a:rPr lang="ru-RU" dirty="0" err="1">
                <a:solidFill>
                  <a:schemeClr val="accent2"/>
                </a:solidFill>
              </a:rPr>
              <a:t>КоАП</a:t>
            </a:r>
            <a:r>
              <a:rPr lang="ru-RU" dirty="0">
                <a:solidFill>
                  <a:schemeClr val="accent2"/>
                </a:solidFill>
              </a:rPr>
              <a:t> РФ применяются, в том числе к лицам, допустившим нарушение законодательства РФ о рекламе.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992560" y="1052736"/>
            <a:ext cx="795747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333399"/>
                </a:solidFill>
                <a:ea typeface="ＭＳ Ｐゴシック" pitchFamily="34" charset="-128"/>
              </a:rPr>
              <a:t>СПАСИБО!</a:t>
            </a:r>
            <a:br>
              <a:rPr lang="en-US" altLang="ru-RU" sz="2000" b="1" dirty="0">
                <a:solidFill>
                  <a:srgbClr val="333399"/>
                </a:solidFill>
                <a:ea typeface="ＭＳ Ｐゴシック" pitchFamily="34" charset="-128"/>
              </a:rPr>
            </a:br>
            <a:endParaRPr lang="ru-RU" altLang="ru-RU" sz="2000" b="1" dirty="0">
              <a:solidFill>
                <a:srgbClr val="333399"/>
              </a:solidFill>
              <a:ea typeface="ＭＳ Ｐゴシック" pitchFamily="34" charset="-128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80792" y="1916832"/>
            <a:ext cx="4952051" cy="3074230"/>
            <a:chOff x="1828801" y="2743200"/>
            <a:chExt cx="4219498" cy="3074496"/>
          </a:xfrm>
        </p:grpSpPr>
        <p:pic>
          <p:nvPicPr>
            <p:cNvPr id="16393" name="Picture 5" descr="FAS-logo-color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4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ru-RU" sz="3000" dirty="0">
                  <a:solidFill>
                    <a:srgbClr val="333399"/>
                  </a:solidFill>
                  <a:ea typeface="ＭＳ Ｐゴシック" pitchFamily="34" charset="-128"/>
                </a:rPr>
                <a:t>www.spb.fas.gov.ru</a:t>
              </a:r>
            </a:p>
          </p:txBody>
        </p:sp>
        <p:sp>
          <p:nvSpPr>
            <p:cNvPr id="16395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ru-RU" sz="3000" dirty="0" err="1">
                  <a:solidFill>
                    <a:srgbClr val="333399"/>
                  </a:solidFill>
                  <a:ea typeface="ＭＳ Ｐゴシック" pitchFamily="34" charset="-128"/>
                </a:rPr>
                <a:t>spb.ufas</a:t>
              </a:r>
              <a:endParaRPr lang="en-US" altLang="ru-RU" sz="3000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16396" name="TextBox 10"/>
            <p:cNvSpPr txBox="1">
              <a:spLocks noChangeArrowheads="1"/>
            </p:cNvSpPr>
            <p:nvPr/>
          </p:nvSpPr>
          <p:spPr bwMode="auto">
            <a:xfrm>
              <a:off x="2503716" y="4543556"/>
              <a:ext cx="34832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ru-RU" sz="3000" dirty="0" err="1">
                  <a:solidFill>
                    <a:srgbClr val="333399"/>
                  </a:solidFill>
                  <a:ea typeface="ＭＳ Ｐゴシック" pitchFamily="34" charset="-128"/>
                </a:rPr>
                <a:t>SPb_UFAS</a:t>
              </a:r>
              <a:endParaRPr lang="en-US" altLang="ru-RU" sz="3000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16397" name="TextBox 10"/>
            <p:cNvSpPr txBox="1">
              <a:spLocks noChangeArrowheads="1"/>
            </p:cNvSpPr>
            <p:nvPr/>
          </p:nvSpPr>
          <p:spPr bwMode="auto">
            <a:xfrm>
              <a:off x="2565072" y="5263698"/>
              <a:ext cx="34832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ru-RU" sz="3000" dirty="0" err="1">
                  <a:solidFill>
                    <a:srgbClr val="333399"/>
                  </a:solidFill>
                  <a:ea typeface="ＭＳ Ｐゴシック" pitchFamily="34" charset="-128"/>
                </a:rPr>
                <a:t>SPb_UFAS</a:t>
              </a:r>
              <a:endParaRPr lang="en-US" altLang="ru-RU" sz="3000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</p:grpSp>
      <p:pic>
        <p:nvPicPr>
          <p:cNvPr id="16388" name="Picture 14" descr="C:\Users\to78-slinko\Documents\Баннеры соцсетей\Twitter УФАС —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8784" y="3573016"/>
            <a:ext cx="883973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5" descr="C:\Users\to78-slinko\Documents\Баннеры соцсетей\Фейсбук —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8784" y="2708920"/>
            <a:ext cx="86161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6" descr="C:\Users\to78-slinko\Documents\Баннеры соцсетей\ВК —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8784" y="4365104"/>
            <a:ext cx="868494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Рисунок 11" descr="youtub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8784" y="5373216"/>
            <a:ext cx="858176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944888" y="5445224"/>
            <a:ext cx="481086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Санкт-Петербургское УФАС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15685</TotalTime>
  <Words>428</Words>
  <Application>Microsoft Office PowerPoint</Application>
  <PresentationFormat>Лист A4 (210x297 мм)</PresentationFormat>
  <Paragraphs>99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П.В.</dc:creator>
  <cp:lastModifiedBy>Кристина Слинько</cp:lastModifiedBy>
  <cp:revision>758</cp:revision>
  <cp:lastPrinted>2014-11-10T10:46:44Z</cp:lastPrinted>
  <dcterms:created xsi:type="dcterms:W3CDTF">2011-05-31T12:12:04Z</dcterms:created>
  <dcterms:modified xsi:type="dcterms:W3CDTF">2017-03-07T08:13:19Z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