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</p:sldMasterIdLst>
  <p:handoutMasterIdLst>
    <p:handoutMasterId r:id="rId19"/>
  </p:handoutMasterIdLst>
  <p:sldIdLst>
    <p:sldId id="267" r:id="rId2"/>
    <p:sldId id="293" r:id="rId3"/>
    <p:sldId id="277" r:id="rId4"/>
    <p:sldId id="281" r:id="rId5"/>
    <p:sldId id="276" r:id="rId6"/>
    <p:sldId id="283" r:id="rId7"/>
    <p:sldId id="265" r:id="rId8"/>
    <p:sldId id="282" r:id="rId9"/>
    <p:sldId id="278" r:id="rId10"/>
    <p:sldId id="290" r:id="rId11"/>
    <p:sldId id="266" r:id="rId12"/>
    <p:sldId id="286" r:id="rId13"/>
    <p:sldId id="285" r:id="rId14"/>
    <p:sldId id="287" r:id="rId15"/>
    <p:sldId id="288" r:id="rId16"/>
    <p:sldId id="289" r:id="rId17"/>
    <p:sldId id="291" r:id="rId18"/>
  </p:sldIdLst>
  <p:sldSz cx="9144000" cy="6858000" type="screen4x3"/>
  <p:notesSz cx="6797675" cy="992822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9F6A8"/>
    <a:srgbClr val="FFB293"/>
    <a:srgbClr val="31A711"/>
    <a:srgbClr val="FFCC9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1" autoAdjust="0"/>
    <p:restoredTop sz="94660"/>
  </p:normalViewPr>
  <p:slideViewPr>
    <p:cSldViewPr snapToGrid="0">
      <p:cViewPr varScale="1">
        <p:scale>
          <a:sx n="75" d="100"/>
          <a:sy n="75" d="100"/>
        </p:scale>
        <p:origin x="-142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ru-RU"/>
  <c:style val="4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2013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ст.14</c:v>
                </c:pt>
                <c:pt idx="1">
                  <c:v>ст.10</c:v>
                </c:pt>
                <c:pt idx="2">
                  <c:v>ст.15</c:v>
                </c:pt>
                <c:pt idx="3">
                  <c:v>ст.11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28</c:v>
                </c:pt>
                <c:pt idx="1">
                  <c:v>34</c:v>
                </c:pt>
                <c:pt idx="2">
                  <c:v>24</c:v>
                </c:pt>
                <c:pt idx="3">
                  <c:v>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2014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ст.14</c:v>
                </c:pt>
                <c:pt idx="1">
                  <c:v>ст.10</c:v>
                </c:pt>
                <c:pt idx="2">
                  <c:v>ст.15</c:v>
                </c:pt>
                <c:pt idx="3">
                  <c:v>ст.11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17</c:v>
                </c:pt>
                <c:pt idx="1">
                  <c:v>25</c:v>
                </c:pt>
                <c:pt idx="2">
                  <c:v>13</c:v>
                </c:pt>
                <c:pt idx="3">
                  <c:v>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2015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ст.14</c:v>
                </c:pt>
                <c:pt idx="1">
                  <c:v>ст.10</c:v>
                </c:pt>
                <c:pt idx="2">
                  <c:v>ст.15</c:v>
                </c:pt>
                <c:pt idx="3">
                  <c:v>ст.11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46</c:v>
                </c:pt>
                <c:pt idx="1">
                  <c:v>14</c:v>
                </c:pt>
                <c:pt idx="2">
                  <c:v>33</c:v>
                </c:pt>
                <c:pt idx="3">
                  <c:v>6</c:v>
                </c:pt>
              </c:numCache>
            </c:numRef>
          </c:val>
        </c:ser>
        <c:axId val="75001856"/>
        <c:axId val="75003392"/>
      </c:barChart>
      <c:catAx>
        <c:axId val="75001856"/>
        <c:scaling>
          <c:orientation val="minMax"/>
        </c:scaling>
        <c:axPos val="b"/>
        <c:tickLblPos val="nextTo"/>
        <c:crossAx val="75003392"/>
        <c:crosses val="autoZero"/>
        <c:auto val="1"/>
        <c:lblAlgn val="ctr"/>
        <c:lblOffset val="100"/>
      </c:catAx>
      <c:valAx>
        <c:axId val="75003392"/>
        <c:scaling>
          <c:orientation val="minMax"/>
        </c:scaling>
        <c:axPos val="l"/>
        <c:majorGridlines/>
        <c:numFmt formatCode="General" sourceLinked="1"/>
        <c:tickLblPos val="nextTo"/>
        <c:crossAx val="75001856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688" y="0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808FA8-6252-45C2-B322-1F628D01F428}" type="datetimeFigureOut">
              <a:rPr lang="ru-RU" smtClean="0"/>
              <a:t>08.02.2016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688" y="9429671"/>
            <a:ext cx="2946400" cy="49696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4D9E7A-A541-4CFD-8A6B-0B3C5FEAF72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CF8C6C4-81F4-43F8-A28D-5A26B677D1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99B21F32-AB64-47EA-B6D6-58887F4D805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1FE71948-9FAD-4145-8F14-0B54FABAB9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 preserve="1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8037F89-1DC9-4114-A626-7B7E51375E6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3BBD31EA-68D4-4CDB-BA93-AB9C4793559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24615479-BE35-42D1-94DC-B3983B3654A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7464D2D8-BE03-4D7E-BBF5-B283A03A4DE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512CE47A-30A3-40E4-8DD6-F5E8FC0ED4D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A6FA10EB-D396-464F-BFFC-48C257D6EA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E1DF7D30-AB77-46C1-88BE-272D74E461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3CD44A49-0620-4DD3-96E0-73E4E8EDF1B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639B0DAE-A378-4F87-8E1D-C5CEF09642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ea typeface="+mn-ea"/>
              </a:defRPr>
            </a:lvl1pPr>
          </a:lstStyle>
          <a:p>
            <a:pPr>
              <a:defRPr/>
            </a:pPr>
            <a:fld id="{37E89C22-052D-4A2A-ADF3-FA9340C8E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pic>
        <p:nvPicPr>
          <p:cNvPr id="3076" name="Picture 8" descr="пр2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9" descr="пр 1"/>
          <p:cNvPicPr>
            <a:picLocks noChangeAspect="1" noChangeArrowheads="1"/>
          </p:cNvPicPr>
          <p:nvPr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46913" y="6580188"/>
            <a:ext cx="21336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600" b="1">
                <a:solidFill>
                  <a:srgbClr val="FFFFFF"/>
                </a:solidFill>
                <a:latin typeface="+mn-lt"/>
                <a:ea typeface="ＭＳ Ｐゴシック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B6B67AFD-708A-43C1-8B07-4857468047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  <p:sldLayoutId id="2147483756" r:id="rId12"/>
    <p:sldLayoutId id="2147483757" r:id="rId13"/>
    <p:sldLayoutId id="2147483758" r:id="rId14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+mj-lt"/>
          <a:ea typeface="ＭＳ Ｐゴシック" charset="-128"/>
          <a:cs typeface="ＭＳ Ｐゴシック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  <a:ea typeface="ＭＳ Ｐゴシック" charset="-128"/>
          <a:cs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333399"/>
          </a:solidFill>
          <a:latin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333399"/>
          </a:solidFill>
          <a:latin typeface="+mn-lt"/>
          <a:ea typeface="ＭＳ Ｐゴシック" charset="-128"/>
          <a:cs typeface="ＭＳ Ｐゴシック" charset="-128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  <a:ea typeface="ＭＳ Ｐゴシック" charset="-128"/>
          <a:cs typeface="ＭＳ Ｐゴシック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rgbClr val="333399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6"/>
          <p:cNvSpPr>
            <a:spLocks noChangeArrowheads="1"/>
          </p:cNvSpPr>
          <p:nvPr/>
        </p:nvSpPr>
        <p:spPr bwMode="auto">
          <a:xfrm>
            <a:off x="1633538" y="2122488"/>
            <a:ext cx="7510462" cy="65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sz="2000" b="1" dirty="0" smtClean="0">
                <a:solidFill>
                  <a:srgbClr val="008080"/>
                </a:solidFill>
                <a:latin typeface="Calibri" pitchFamily="34" charset="0"/>
                <a:ea typeface="ＭＳ Ｐゴシック" pitchFamily="34" charset="-128"/>
              </a:rPr>
              <a:t>Управление Федеральной антимонопольной службы по </a:t>
            </a:r>
          </a:p>
          <a:p>
            <a:pPr algn="ctr"/>
            <a:r>
              <a:rPr lang="ru-RU" sz="2000" b="1" dirty="0" smtClean="0">
                <a:solidFill>
                  <a:srgbClr val="008080"/>
                </a:solidFill>
                <a:latin typeface="Calibri" pitchFamily="34" charset="0"/>
                <a:ea typeface="ＭＳ Ｐゴシック" pitchFamily="34" charset="-128"/>
              </a:rPr>
              <a:t>Санкт-Петербургу</a:t>
            </a:r>
            <a:endParaRPr lang="en-US" sz="2000" b="1" dirty="0">
              <a:solidFill>
                <a:srgbClr val="008080"/>
              </a:solidFill>
              <a:latin typeface="Calibri" pitchFamily="34" charset="0"/>
              <a:ea typeface="ＭＳ Ｐゴシック" pitchFamily="34" charset="-128"/>
            </a:endParaRPr>
          </a:p>
        </p:txBody>
      </p:sp>
      <p:sp>
        <p:nvSpPr>
          <p:cNvPr id="3075" name="Прямоугольник 3"/>
          <p:cNvSpPr>
            <a:spLocks noChangeArrowheads="1"/>
          </p:cNvSpPr>
          <p:nvPr/>
        </p:nvSpPr>
        <p:spPr bwMode="auto">
          <a:xfrm>
            <a:off x="0" y="2997200"/>
            <a:ext cx="9144000" cy="2739211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 smtClean="0">
              <a:solidFill>
                <a:srgbClr val="008080"/>
              </a:solidFill>
              <a:latin typeface="+mn-lt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 sz="2800" b="1" dirty="0" smtClean="0">
              <a:solidFill>
                <a:srgbClr val="008080"/>
              </a:solidFill>
              <a:latin typeface="+mn-lt"/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 smtClean="0">
                <a:solidFill>
                  <a:srgbClr val="008080"/>
                </a:solidFill>
                <a:latin typeface="+mn-lt"/>
                <a:cs typeface="+mn-cs"/>
              </a:rPr>
              <a:t>Итоги работы СПб УФАС за 2015 г.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600" b="1" dirty="0" smtClean="0">
              <a:cs typeface="+mn-cs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 b="1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Вадим Владимиров</a:t>
            </a:r>
            <a:endParaRPr lang="en-US" sz="1800" b="1" dirty="0" smtClean="0">
              <a:solidFill>
                <a:schemeClr val="accent1">
                  <a:lumMod val="50000"/>
                </a:schemeClr>
              </a:solidFill>
              <a:cs typeface="+mn-cs"/>
            </a:endParaRP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руководитель Санкт-Петербургского  УФАС России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Санкт-Петербург,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февраль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  <a:cs typeface="+mn-cs"/>
              </a:rPr>
              <a:t>2016</a:t>
            </a:r>
            <a:endParaRPr lang="ru-RU" sz="1600" dirty="0">
              <a:solidFill>
                <a:schemeClr val="accent1">
                  <a:lumMod val="50000"/>
                </a:schemeClr>
              </a:solidFill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C58D5B-600B-4B67-8389-71B0454CC338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58800" y="0"/>
            <a:ext cx="8372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Недопущение соглашений </a:t>
            </a:r>
            <a:r>
              <a:rPr lang="ru-RU" sz="2800" b="1" kern="0" dirty="0" err="1" smtClean="0">
                <a:solidFill>
                  <a:srgbClr val="FFFFFF"/>
                </a:solidFill>
                <a:latin typeface="Calibri" panose="020F0502020204030204" pitchFamily="34" charset="0"/>
              </a:rPr>
              <a:t>хоз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. субъектов 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ст.11</a:t>
            </a:r>
            <a:endParaRPr lang="ru-RU" sz="28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051684" y="1223676"/>
            <a:ext cx="509231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Пять дел по п.2 ч. </a:t>
            </a:r>
            <a:r>
              <a:rPr lang="ru-RU" sz="2300" dirty="0">
                <a:solidFill>
                  <a:schemeClr val="accent1">
                    <a:lumMod val="50000"/>
                  </a:schemeClr>
                </a:solidFill>
              </a:rPr>
              <a:t>1 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ст.11 – сговор на торгах</a:t>
            </a:r>
          </a:p>
        </p:txBody>
      </p:sp>
      <p:pic>
        <p:nvPicPr>
          <p:cNvPr id="3" name="Изображение 2" descr="сговор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" y="960352"/>
            <a:ext cx="3634882" cy="204462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4098149" y="2091091"/>
            <a:ext cx="488515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rgbClr val="3C8C93"/>
                </a:solidFill>
              </a:rPr>
              <a:t>Наложены </a:t>
            </a:r>
            <a:r>
              <a:rPr lang="ru-RU" sz="2300" dirty="0">
                <a:solidFill>
                  <a:srgbClr val="3C8C93"/>
                </a:solidFill>
              </a:rPr>
              <a:t>штрафы на общую сумму </a:t>
            </a:r>
            <a:r>
              <a:rPr lang="ru-RU" sz="2300" b="1" dirty="0">
                <a:solidFill>
                  <a:srgbClr val="3C8C93"/>
                </a:solidFill>
              </a:rPr>
              <a:t>18 737 093 </a:t>
            </a:r>
            <a:r>
              <a:rPr lang="ru-RU" sz="2300" dirty="0">
                <a:solidFill>
                  <a:srgbClr val="3C8C93"/>
                </a:solidFill>
              </a:rPr>
              <a:t>рубля.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39396" y="3307199"/>
            <a:ext cx="8704515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rgbClr val="3C8C93"/>
                </a:solidFill>
              </a:rPr>
              <a:t>Сговор на торгах на реконструкцию гостиницы Мариинского театра</a:t>
            </a:r>
            <a:endParaRPr lang="ru-RU" sz="2300" dirty="0">
              <a:solidFill>
                <a:srgbClr val="3C8C93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85862" y="4393281"/>
            <a:ext cx="8518652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rgbClr val="3C8C93"/>
                </a:solidFill>
              </a:rPr>
              <a:t>Заявки трех организаций отправлялись </a:t>
            </a:r>
            <a:r>
              <a:rPr lang="ru-RU" sz="2300" dirty="0">
                <a:solidFill>
                  <a:srgbClr val="3C8C93"/>
                </a:solidFill>
              </a:rPr>
              <a:t>с одного IP-адреса, </a:t>
            </a:r>
            <a:r>
              <a:rPr lang="ru-RU" sz="2300" dirty="0" smtClean="0">
                <a:solidFill>
                  <a:srgbClr val="3C8C93"/>
                </a:solidFill>
              </a:rPr>
              <a:t>доставка </a:t>
            </a:r>
            <a:r>
              <a:rPr lang="ru-RU" sz="2300" dirty="0">
                <a:solidFill>
                  <a:srgbClr val="3C8C93"/>
                </a:solidFill>
              </a:rPr>
              <a:t>расчетно-</a:t>
            </a:r>
            <a:r>
              <a:rPr lang="ru-RU" sz="2300" dirty="0" smtClean="0">
                <a:solidFill>
                  <a:srgbClr val="3C8C93"/>
                </a:solidFill>
              </a:rPr>
              <a:t>платежных </a:t>
            </a:r>
            <a:r>
              <a:rPr lang="ru-RU" sz="2300" dirty="0">
                <a:solidFill>
                  <a:srgbClr val="3C8C93"/>
                </a:solidFill>
              </a:rPr>
              <a:t>документов осуществлялась всем </a:t>
            </a:r>
            <a:r>
              <a:rPr lang="ru-RU" sz="2300" dirty="0" smtClean="0">
                <a:solidFill>
                  <a:srgbClr val="3C8C93"/>
                </a:solidFill>
              </a:rPr>
              <a:t>организациям </a:t>
            </a:r>
            <a:r>
              <a:rPr lang="ru-RU" sz="2300" dirty="0">
                <a:solidFill>
                  <a:srgbClr val="3C8C93"/>
                </a:solidFill>
              </a:rPr>
              <a:t>на один почтовый адрес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257012" y="5880278"/>
            <a:ext cx="8199688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rgbClr val="3C8C93"/>
                </a:solidFill>
              </a:rPr>
              <a:t>Штраф на три организации  - 2,9 млн руб.</a:t>
            </a:r>
            <a:endParaRPr lang="ru-RU" sz="2300" dirty="0">
              <a:solidFill>
                <a:srgbClr val="3C8C9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5470323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678352A-6795-4D65-871C-A548AFBAD651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684213" y="130175"/>
            <a:ext cx="8002587" cy="4191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r>
              <a:rPr lang="ru-RU" sz="32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Закон о торговле</a:t>
            </a:r>
            <a:endParaRPr lang="ru-RU" sz="32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8" name="Рисунок 17" descr="ритей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6700" y="1104900"/>
            <a:ext cx="2159000" cy="2159000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228600" y="901701"/>
            <a:ext cx="62230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Нарушение ч. 1 ст. 13 Закона о торговле - навязывание поставщикам договоров на оказание маркетинговых услуг и платы за вхождение осуществление поставок в торговую сеть. Организации выплачивали за продвижение товаров в среднем около трети от своего товарооборота (15-30%), что отразилось и на конечной стоимости продуктов.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177800" y="5194301"/>
            <a:ext cx="95504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Штрафы: ООО «Лента» 2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руб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; ТД «Перекресток» 3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руб.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03200" y="4464734"/>
            <a:ext cx="76073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Нарушители: ООО «Лента»; ЗАО «ТД Перекресток»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77800" y="5874434"/>
            <a:ext cx="8966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Решения, предписания, постановления обжалуются в суде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F2C43-9414-4E5D-87CF-1290894620D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Контроль органов власти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0500" y="4635501"/>
            <a:ext cx="8953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Комитет по транспорту незаконно предоставил ГУП «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Пассажиравтотранс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» преференции в виде особых условий формирования размера бюджетных субсидий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6" name="Рисунок 5" descr="пассажиравтотран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25065" y="1041399"/>
            <a:ext cx="3090335" cy="2317751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203200" y="2679701"/>
            <a:ext cx="53721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u="sng" dirty="0" smtClean="0">
                <a:solidFill>
                  <a:schemeClr val="accent1">
                    <a:lumMod val="50000"/>
                  </a:schemeClr>
                </a:solidFill>
              </a:rPr>
              <a:t>Ст. </a:t>
            </a:r>
            <a:r>
              <a:rPr lang="ru-RU" sz="2300" u="sng" dirty="0" smtClean="0">
                <a:solidFill>
                  <a:schemeClr val="accent1">
                    <a:lumMod val="50000"/>
                  </a:schemeClr>
                </a:solidFill>
              </a:rPr>
              <a:t>15 – запрет на ограничение конкуренции органами власти</a:t>
            </a:r>
          </a:p>
          <a:p>
            <a:endParaRPr lang="ru-RU" sz="2300" u="sng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Всего 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возбуждено дел 36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Признано нарушений 33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0" y="5867401"/>
            <a:ext cx="91440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Суды подтвердили законность решения и предписания СПб УФАС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5900" y="1125835"/>
            <a:ext cx="53086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Возбуждено дел </a:t>
            </a:r>
            <a:r>
              <a:rPr lang="ru-RU" sz="2300" u="sng" dirty="0" smtClean="0">
                <a:solidFill>
                  <a:schemeClr val="accent1">
                    <a:lumMod val="50000"/>
                  </a:schemeClr>
                </a:solidFill>
              </a:rPr>
              <a:t>всего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60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Признано нарушений 48 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20 нарушений устранено добровольно до вынесения решения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F2C43-9414-4E5D-87CF-1290894620D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Контроль органов власти. Ст. 17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4" name="Рисунок 3" descr="молодеж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36537" y="1203325"/>
            <a:ext cx="3057525" cy="180975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327400" y="1139736"/>
            <a:ext cx="56515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Комитет по молодежной политике создал преимущественные условия участия в конкурсе автономной некоммерческой организации «Центр экологических проектов «Равновесие».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300" y="3784601"/>
            <a:ext cx="8712200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Выиграть данную закупку могла компания, которая уже работала в этой сфере - организовывала подобные мероприятия в 2014 году и исключительно за счёт средств бюджета Санкт-Петербурга (субсидии,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гос.нужды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) 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4000" y="5410200"/>
            <a:ext cx="86741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Не смотря на такие ухищрения  организация некачественно выполнила свои услуги, поэтому по согласию сторон контракт с исполнителем был расторгнут.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17500" y="3224074"/>
            <a:ext cx="78486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Шесть мероприятий в одном конкурсе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F2C43-9414-4E5D-87CF-1290894620D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Реклама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327400" y="1139736"/>
            <a:ext cx="56515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Возбуждено 32 дела по признакам нарушения Закона о рекламе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3784601"/>
            <a:ext cx="8991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Нарушитель ООО «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Экспоторг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» оплатил штраф - 110 тыс. руб.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403600" y="2108200"/>
            <a:ext cx="57404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Реклама алкоголя в социальной сети «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вконтакте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» – первое подобное дело в практике ТО ФАС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Рисунок 9" descr="белочка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0500" y="940196"/>
            <a:ext cx="3090633" cy="227290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66699" y="4920734"/>
            <a:ext cx="852170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Сумма взысканных штрафов с нарушителей Закона о рекламе 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2 </a:t>
            </a:r>
            <a:r>
              <a:rPr lang="ru-RU" sz="2400" b="1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400" b="1" dirty="0" smtClean="0">
                <a:solidFill>
                  <a:schemeClr val="accent1">
                    <a:lumMod val="50000"/>
                  </a:schemeClr>
                </a:solidFill>
              </a:rPr>
              <a:t> 650 тыс. руб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F2C43-9414-4E5D-87CF-1290894620D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Контроль </a:t>
            </a:r>
            <a:r>
              <a:rPr lang="ru-RU" sz="2800" b="1" kern="0" dirty="0" err="1" smtClean="0">
                <a:solidFill>
                  <a:srgbClr val="FFFFFF"/>
                </a:solidFill>
                <a:latin typeface="Calibri" panose="020F0502020204030204" pitchFamily="34" charset="0"/>
              </a:rPr>
              <a:t>госзакупок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016000"/>
            <a:ext cx="61595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За 2015 поступило 5140 жалоб, рассмотрено и признано обоснованными 1542 жалобы, признано необоснованными 1648 жалоб. 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4876780"/>
            <a:ext cx="91440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 начала года за нарушения Закона о контрактной системе наложено административных штрафов на общую сумму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3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994 тыс. руб.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Оплачено в бюджеты РФ 2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149 тыс. руб.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9" name="Рисунок 8" descr="4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5100" y="1600200"/>
            <a:ext cx="2540000" cy="2540000"/>
          </a:xfrm>
          <a:prstGeom prst="rect">
            <a:avLst/>
          </a:prstGeom>
        </p:spPr>
      </p:pic>
      <p:sp>
        <p:nvSpPr>
          <p:cNvPr id="12" name="Прямоугольник 11"/>
          <p:cNvSpPr/>
          <p:nvPr/>
        </p:nvSpPr>
        <p:spPr>
          <a:xfrm>
            <a:off x="2882900" y="2908300"/>
            <a:ext cx="6007100" cy="1862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Основной объем жалоб приходится на закупки, проводимые региональными заказчиками, на втором месте жалобы на федеральных заказчиков, на третьем на муниципальных заказчиков.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8CF2C43-9414-4E5D-87CF-1290894620D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Контроль государственного оборонного заказа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19400" y="1016000"/>
            <a:ext cx="6159500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Проверено пять предприятий, один орган власти (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Главный штаб ВМФ).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857500" y="2032000"/>
            <a:ext cx="60071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Выявлены десятки нарушений, выданы предписания. 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10" name="Рисунок 9" descr="гособоронзака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531937"/>
            <a:ext cx="2843415" cy="1693863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2870200" y="3111500"/>
            <a:ext cx="60071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Пять поставщиков включено в РНП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03200" y="3924300"/>
            <a:ext cx="85852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Ст. 14.55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КоАП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РФ 28 административных дел 210 тыс.руб. штрафов</a:t>
            </a:r>
          </a:p>
          <a:p>
            <a:pPr marL="457200" indent="-457200"/>
            <a:endParaRPr lang="ru-RU" sz="24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Ст. 7.30 </a:t>
            </a:r>
            <a:r>
              <a:rPr lang="ru-RU" sz="2400" dirty="0" err="1" smtClean="0">
                <a:solidFill>
                  <a:schemeClr val="accent1">
                    <a:lumMod val="50000"/>
                  </a:schemeClr>
                </a:solidFill>
              </a:rPr>
              <a:t>КоАП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РФ 19 административных дел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228600" y="5715000"/>
            <a:ext cx="8585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Налажено взаимодействие с СК и военной прокуратурой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7" name="Group 11"/>
          <p:cNvGrpSpPr>
            <a:grpSpLocks/>
          </p:cNvGrpSpPr>
          <p:nvPr/>
        </p:nvGrpSpPr>
        <p:grpSpPr bwMode="auto">
          <a:xfrm>
            <a:off x="1907704" y="1124744"/>
            <a:ext cx="5760640" cy="3907878"/>
            <a:chOff x="1828801" y="2743200"/>
            <a:chExt cx="4190999" cy="3908216"/>
          </a:xfrm>
        </p:grpSpPr>
        <p:pic>
          <p:nvPicPr>
            <p:cNvPr id="16393" name="Picture 5" descr="FAS-logo-color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828801" y="2743200"/>
              <a:ext cx="533399" cy="5826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4" name="TextBox 8"/>
            <p:cNvSpPr txBox="1">
              <a:spLocks noChangeArrowheads="1"/>
            </p:cNvSpPr>
            <p:nvPr/>
          </p:nvSpPr>
          <p:spPr bwMode="auto">
            <a:xfrm>
              <a:off x="2536573" y="2819400"/>
              <a:ext cx="3330827" cy="101575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ru-RU" sz="3000" b="1" dirty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www.spb.fas.gov.ru</a:t>
              </a:r>
            </a:p>
          </p:txBody>
        </p:sp>
        <p:sp>
          <p:nvSpPr>
            <p:cNvPr id="16395" name="TextBox 9"/>
            <p:cNvSpPr txBox="1">
              <a:spLocks noChangeArrowheads="1"/>
            </p:cNvSpPr>
            <p:nvPr/>
          </p:nvSpPr>
          <p:spPr bwMode="auto">
            <a:xfrm>
              <a:off x="2536573" y="3591580"/>
              <a:ext cx="3330827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ru-RU" sz="3000" b="1" dirty="0" err="1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spb.ufas</a:t>
              </a:r>
              <a:endParaRPr lang="en-US" altLang="ru-RU" sz="3000" b="1" dirty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endParaRPr>
            </a:p>
          </p:txBody>
        </p:sp>
        <p:sp>
          <p:nvSpPr>
            <p:cNvPr id="16396" name="TextBox 10"/>
            <p:cNvSpPr txBox="1">
              <a:spLocks noChangeArrowheads="1"/>
            </p:cNvSpPr>
            <p:nvPr/>
          </p:nvSpPr>
          <p:spPr bwMode="auto">
            <a:xfrm>
              <a:off x="2536573" y="4343400"/>
              <a:ext cx="3483227" cy="55399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ru-RU" sz="3000" b="1" dirty="0" err="1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SPb_UFAS</a:t>
              </a:r>
              <a:endParaRPr lang="en-US" altLang="ru-RU" sz="3000" b="1" dirty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endParaRPr>
            </a:p>
          </p:txBody>
        </p:sp>
        <p:sp>
          <p:nvSpPr>
            <p:cNvPr id="16397" name="TextBox 10"/>
            <p:cNvSpPr txBox="1">
              <a:spLocks noChangeArrowheads="1"/>
            </p:cNvSpPr>
            <p:nvPr/>
          </p:nvSpPr>
          <p:spPr bwMode="auto">
            <a:xfrm>
              <a:off x="2508281" y="5173960"/>
              <a:ext cx="3483227" cy="14774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ru-RU" sz="3000" b="1" dirty="0" err="1" smtClean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SPb_UF</a:t>
              </a:r>
              <a:r>
                <a:rPr lang="ru-RU" altLang="ru-RU" sz="3000" b="1" dirty="0" smtClean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А</a:t>
              </a:r>
              <a:r>
                <a:rPr lang="en-US" altLang="ru-RU" sz="3000" b="1" dirty="0" smtClean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S</a:t>
              </a:r>
              <a:r>
                <a:rPr lang="ru-RU" altLang="ru-RU" sz="3000" b="1" dirty="0" smtClean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 </a:t>
              </a:r>
            </a:p>
            <a:p>
              <a:endParaRPr lang="ru-RU" altLang="ru-RU" sz="3000" b="1" dirty="0" smtClean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endParaRPr>
            </a:p>
            <a:p>
              <a:r>
                <a:rPr lang="en-US" altLang="ru-RU" sz="3000" b="1" dirty="0" err="1" smtClean="0">
                  <a:solidFill>
                    <a:schemeClr val="accent1">
                      <a:lumMod val="50000"/>
                    </a:schemeClr>
                  </a:solidFill>
                  <a:ea typeface="ＭＳ Ｐゴシック" pitchFamily="34" charset="-128"/>
                </a:rPr>
                <a:t>spb_ufas</a:t>
              </a:r>
              <a:endParaRPr lang="en-US" altLang="ru-RU" sz="3000" b="1" dirty="0">
                <a:solidFill>
                  <a:schemeClr val="accent1">
                    <a:lumMod val="50000"/>
                  </a:schemeClr>
                </a:solidFill>
                <a:ea typeface="ＭＳ Ｐゴシック" pitchFamily="34" charset="-128"/>
              </a:endParaRPr>
            </a:p>
          </p:txBody>
        </p:sp>
      </p:grpSp>
      <p:pic>
        <p:nvPicPr>
          <p:cNvPr id="16388" name="Picture 14" descr="C:\Users\to78-slinko\Documents\Баннеры соцсетей\Twitter УФАС —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1720" y="2636912"/>
            <a:ext cx="576064" cy="570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5" descr="C:\Users\to78-slinko\Documents\Баннеры соцсетей\Фейсбук — копия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51720" y="1988840"/>
            <a:ext cx="506076" cy="504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6" descr="C:\Users\to78-slinko\Documents\Баннеры соцсетей\ВК — копия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51720" y="3429000"/>
            <a:ext cx="576659" cy="594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Рисунок 11" descr="youtube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051720" y="5445224"/>
            <a:ext cx="648072" cy="6480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Box 12"/>
          <p:cNvSpPr txBox="1"/>
          <p:nvPr/>
        </p:nvSpPr>
        <p:spPr>
          <a:xfrm>
            <a:off x="2771800" y="5517232"/>
            <a:ext cx="507472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800" b="1" dirty="0" smtClean="0">
                <a:solidFill>
                  <a:schemeClr val="accent1">
                    <a:lumMod val="50000"/>
                  </a:schemeClr>
                </a:solidFill>
              </a:rPr>
              <a:t>C</a:t>
            </a:r>
            <a:r>
              <a:rPr lang="ru-RU" sz="2800" b="1" dirty="0" err="1" smtClean="0">
                <a:solidFill>
                  <a:schemeClr val="accent1">
                    <a:lumMod val="50000"/>
                  </a:schemeClr>
                </a:solidFill>
              </a:rPr>
              <a:t>анкт-Петербургское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</a:rPr>
              <a:t>УФАС</a:t>
            </a:r>
          </a:p>
        </p:txBody>
      </p:sp>
      <p:pic>
        <p:nvPicPr>
          <p:cNvPr id="14" name="Рисунок 13" descr="instagram-windows-phone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051720" y="4365104"/>
            <a:ext cx="576064" cy="5596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13898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CD2521-1BEB-4801-AB02-20711B6CD988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01625" y="130175"/>
            <a:ext cx="8666163" cy="57467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Возбужденные дела постатейно 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 </a:t>
            </a: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30" name="TextBox 18"/>
          <p:cNvSpPr txBox="1">
            <a:spLocks noChangeArrowheads="1"/>
          </p:cNvSpPr>
          <p:nvPr/>
        </p:nvSpPr>
        <p:spPr bwMode="auto">
          <a:xfrm>
            <a:off x="5764213" y="3617913"/>
            <a:ext cx="1495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70 %</a:t>
            </a:r>
            <a:r>
              <a:rPr lang="en-US" sz="1200" dirty="0">
                <a:solidFill>
                  <a:schemeClr val="bg1"/>
                </a:solidFill>
              </a:rPr>
              <a:t> OF COPMLAINTS WERE CONSIDERED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31" name="TextBox 27"/>
          <p:cNvSpPr txBox="1">
            <a:spLocks noChangeArrowheads="1"/>
          </p:cNvSpPr>
          <p:nvPr/>
        </p:nvSpPr>
        <p:spPr bwMode="auto">
          <a:xfrm rot="-5400000">
            <a:off x="2105818" y="4660107"/>
            <a:ext cx="881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TWICE </a:t>
            </a:r>
          </a:p>
          <a:p>
            <a:pPr algn="ctr"/>
            <a:r>
              <a:rPr lang="en-US" sz="1000">
                <a:solidFill>
                  <a:schemeClr val="bg1"/>
                </a:solidFill>
              </a:rPr>
              <a:t>GROWTH</a:t>
            </a:r>
            <a:endParaRPr lang="ru-RU" sz="1000">
              <a:solidFill>
                <a:schemeClr val="bg1"/>
              </a:solidFill>
            </a:endParaRPr>
          </a:p>
        </p:txBody>
      </p:sp>
      <p:sp>
        <p:nvSpPr>
          <p:cNvPr id="1032" name="TextBox 28"/>
          <p:cNvSpPr txBox="1">
            <a:spLocks noChangeArrowheads="1"/>
          </p:cNvSpPr>
          <p:nvPr/>
        </p:nvSpPr>
        <p:spPr bwMode="auto">
          <a:xfrm rot="-5400000">
            <a:off x="-199231" y="4163219"/>
            <a:ext cx="28273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16%</a:t>
            </a:r>
            <a:r>
              <a:rPr lang="en-US" sz="1200">
                <a:solidFill>
                  <a:schemeClr val="bg1"/>
                </a:solidFill>
              </a:rPr>
              <a:t> INCREASE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67638" y="4325938"/>
            <a:ext cx="14954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+mn-lt"/>
                <a:cs typeface="+mn-cs"/>
              </a:rPr>
              <a:t>41 %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  <a:cs typeface="+mn-cs"/>
              </a:rPr>
              <a:t>OF THEM WERE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  <a:cs typeface="+mn-cs"/>
              </a:rPr>
              <a:t>JUSTIFIED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81000" y="4991101"/>
            <a:ext cx="8369300" cy="15542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Ст.14 – 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пресечение недобросовестной конкуренции;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Ст.10 – злоупотребление доминирующим положением;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Ст. 15 – пресечение ограничения конкуренции органами власти;</a:t>
            </a:r>
          </a:p>
          <a:p>
            <a:pPr>
              <a:defRPr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Ст.11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–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пресечение соглашений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хоз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.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субъектов.</a:t>
            </a:r>
            <a:endParaRPr lang="ru-RU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endParaRPr lang="ru-RU" sz="230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graphicFrame>
        <p:nvGraphicFramePr>
          <p:cNvPr id="17" name="Диаграмма 16"/>
          <p:cNvGraphicFramePr/>
          <p:nvPr/>
        </p:nvGraphicFramePr>
        <p:xfrm>
          <a:off x="469900" y="965200"/>
          <a:ext cx="80645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ACD2521-1BEB-4801-AB02-20711B6CD988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301625" y="130175"/>
            <a:ext cx="8666163" cy="57467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Значимые дела ст.14</a:t>
            </a: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030" name="TextBox 18"/>
          <p:cNvSpPr txBox="1">
            <a:spLocks noChangeArrowheads="1"/>
          </p:cNvSpPr>
          <p:nvPr/>
        </p:nvSpPr>
        <p:spPr bwMode="auto">
          <a:xfrm>
            <a:off x="5764213" y="3617913"/>
            <a:ext cx="1495425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 dirty="0">
                <a:solidFill>
                  <a:schemeClr val="bg1"/>
                </a:solidFill>
              </a:rPr>
              <a:t>70 %</a:t>
            </a:r>
            <a:r>
              <a:rPr lang="en-US" sz="1200" dirty="0">
                <a:solidFill>
                  <a:schemeClr val="bg1"/>
                </a:solidFill>
              </a:rPr>
              <a:t> OF COPMLAINTS WERE CONSIDERED</a:t>
            </a:r>
            <a:r>
              <a:rPr lang="ru-RU" sz="12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1031" name="TextBox 27"/>
          <p:cNvSpPr txBox="1">
            <a:spLocks noChangeArrowheads="1"/>
          </p:cNvSpPr>
          <p:nvPr/>
        </p:nvSpPr>
        <p:spPr bwMode="auto">
          <a:xfrm rot="-5400000">
            <a:off x="2105818" y="4660107"/>
            <a:ext cx="881063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000">
                <a:solidFill>
                  <a:schemeClr val="bg1"/>
                </a:solidFill>
              </a:rPr>
              <a:t>TWICE </a:t>
            </a:r>
          </a:p>
          <a:p>
            <a:pPr algn="ctr"/>
            <a:r>
              <a:rPr lang="en-US" sz="1000">
                <a:solidFill>
                  <a:schemeClr val="bg1"/>
                </a:solidFill>
              </a:rPr>
              <a:t>GROWTH</a:t>
            </a:r>
            <a:endParaRPr lang="ru-RU" sz="1000">
              <a:solidFill>
                <a:schemeClr val="bg1"/>
              </a:solidFill>
            </a:endParaRPr>
          </a:p>
        </p:txBody>
      </p:sp>
      <p:sp>
        <p:nvSpPr>
          <p:cNvPr id="1032" name="TextBox 28"/>
          <p:cNvSpPr txBox="1">
            <a:spLocks noChangeArrowheads="1"/>
          </p:cNvSpPr>
          <p:nvPr/>
        </p:nvSpPr>
        <p:spPr bwMode="auto">
          <a:xfrm rot="-5400000">
            <a:off x="-199231" y="4163219"/>
            <a:ext cx="28273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chemeClr val="bg1"/>
                </a:solidFill>
              </a:rPr>
              <a:t>16%</a:t>
            </a:r>
            <a:r>
              <a:rPr lang="en-US" sz="1200">
                <a:solidFill>
                  <a:schemeClr val="bg1"/>
                </a:solidFill>
              </a:rPr>
              <a:t> INCREASE</a:t>
            </a:r>
            <a:endParaRPr lang="ru-RU" sz="1200">
              <a:solidFill>
                <a:schemeClr val="bg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67638" y="4325938"/>
            <a:ext cx="1495425" cy="7699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dirty="0">
                <a:solidFill>
                  <a:schemeClr val="bg1"/>
                </a:solidFill>
                <a:latin typeface="+mn-lt"/>
                <a:cs typeface="+mn-cs"/>
              </a:rPr>
              <a:t>41 %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  <a:cs typeface="+mn-cs"/>
              </a:rPr>
              <a:t>OF THEM WERE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050" dirty="0">
                <a:solidFill>
                  <a:schemeClr val="bg1"/>
                </a:solidFill>
                <a:latin typeface="+mn-lt"/>
                <a:cs typeface="+mn-cs"/>
              </a:rPr>
              <a:t>JUSTIFIED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100" dirty="0">
              <a:solidFill>
                <a:schemeClr val="bg1"/>
              </a:solidFill>
              <a:latin typeface="+mn-lt"/>
              <a:cs typeface="+mn-cs"/>
            </a:endParaRPr>
          </a:p>
        </p:txBody>
      </p:sp>
      <p:pic>
        <p:nvPicPr>
          <p:cNvPr id="10" name="Рисунок 9" descr="полярис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927101"/>
            <a:ext cx="2311283" cy="2516409"/>
          </a:xfrm>
          <a:prstGeom prst="rect">
            <a:avLst/>
          </a:prstGeom>
        </p:spPr>
      </p:pic>
      <p:sp>
        <p:nvSpPr>
          <p:cNvPr id="12" name="Заголовок 1"/>
          <p:cNvSpPr txBox="1">
            <a:spLocks/>
          </p:cNvSpPr>
          <p:nvPr/>
        </p:nvSpPr>
        <p:spPr bwMode="auto">
          <a:xfrm>
            <a:off x="2476500" y="2032000"/>
            <a:ext cx="6426200" cy="24130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just">
              <a:defRPr/>
            </a:pP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300" b="1" dirty="0" err="1" smtClean="0">
                <a:solidFill>
                  <a:schemeClr val="accent1">
                    <a:lumMod val="50000"/>
                  </a:schemeClr>
                </a:solidFill>
              </a:rPr>
              <a:t>Polaris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  <a:r>
              <a:rPr lang="en-US" sz="2300" b="1" dirty="0" err="1" smtClean="0">
                <a:solidFill>
                  <a:schemeClr val="accent1">
                    <a:lumMod val="50000"/>
                  </a:schemeClr>
                </a:solidFill>
              </a:rPr>
              <a:t>vs</a:t>
            </a:r>
            <a:r>
              <a:rPr lang="ru-RU" sz="2300" b="1" dirty="0" smtClean="0">
                <a:solidFill>
                  <a:schemeClr val="accent1">
                    <a:lumMod val="50000"/>
                  </a:schemeClr>
                </a:solidFill>
              </a:rPr>
              <a:t> «</a:t>
            </a:r>
            <a:r>
              <a:rPr lang="en-US" sz="2300" b="1" kern="0" dirty="0" smtClean="0">
                <a:solidFill>
                  <a:schemeClr val="accent1">
                    <a:lumMod val="50000"/>
                  </a:schemeClr>
                </a:solidFill>
              </a:rPr>
              <a:t>Redmond</a:t>
            </a:r>
            <a:r>
              <a:rPr lang="ru-RU" sz="2300" b="1" kern="0" dirty="0" smtClean="0">
                <a:solidFill>
                  <a:schemeClr val="accent1">
                    <a:lumMod val="50000"/>
                  </a:schemeClr>
                </a:solidFill>
              </a:rPr>
              <a:t>»</a:t>
            </a:r>
            <a:r>
              <a:rPr lang="en-US" sz="2300" b="1" kern="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sz="2300" b="1" kern="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 algn="just">
              <a:defRPr/>
            </a:pPr>
            <a:r>
              <a:rPr lang="ru-RU" sz="23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Производитель </a:t>
            </a:r>
            <a:r>
              <a:rPr lang="ru-RU" sz="2300" kern="0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мультиварок</a:t>
            </a:r>
            <a:r>
              <a:rPr lang="ru-RU" sz="23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«</a:t>
            </a:r>
            <a:r>
              <a:rPr lang="en-US" sz="23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Redmond</a:t>
            </a:r>
            <a:r>
              <a:rPr lang="ru-RU" sz="23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»</a:t>
            </a:r>
            <a:endParaRPr lang="en-US" sz="2300" kern="0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 algn="just">
              <a:defRPr/>
            </a:pPr>
            <a:r>
              <a:rPr lang="ru-RU" sz="23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зарегистрировал товарный знак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Multicook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 и</a:t>
            </a:r>
            <a:r>
              <a:rPr lang="ru-RU" sz="2300" dirty="0" smtClean="0"/>
              <a:t> 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требовал изъять все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мультиварки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конкурента «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Polaris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» с такой функцией из магазинов - нарушение ч. 2 ст.14 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50872" y="5974834"/>
            <a:ext cx="7764427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Суд поддержал позицию СПб УФАС 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endParaRPr lang="ru-RU" kern="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4800" y="4749800"/>
            <a:ext cx="8420100" cy="11541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На основании решения СПб УФАС Роспатент аннулировал регистрацию товарного знака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Multicook</a:t>
            </a:r>
            <a:endParaRPr lang="ru-RU" sz="230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defRPr/>
            </a:pPr>
            <a:r>
              <a:rPr lang="en-US" sz="2300" kern="0" dirty="0" smtClean="0">
                <a:solidFill>
                  <a:schemeClr val="accent1">
                    <a:lumMod val="50000"/>
                  </a:schemeClr>
                </a:solidFill>
              </a:rPr>
              <a:t>Redmond </a:t>
            </a:r>
            <a:r>
              <a:rPr lang="ru-RU" sz="2300" kern="0" dirty="0" smtClean="0">
                <a:solidFill>
                  <a:schemeClr val="accent1">
                    <a:lumMod val="50000"/>
                  </a:schemeClr>
                </a:solidFill>
              </a:rPr>
              <a:t>оштрафован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52700" y="1025437"/>
            <a:ext cx="58166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Всего по ст.14 возбуждено 63 дела</a:t>
            </a:r>
          </a:p>
          <a:p>
            <a:pPr>
              <a:defRPr/>
            </a:pP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Уплачено 324 тыс. руб. штрафов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F02CA5A-5F5C-4C3F-9A0B-22BB7A527839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2054" name="TextBox 25"/>
          <p:cNvSpPr txBox="1">
            <a:spLocks noChangeArrowheads="1"/>
          </p:cNvSpPr>
          <p:nvPr/>
        </p:nvSpPr>
        <p:spPr bwMode="auto">
          <a:xfrm rot="-5400000">
            <a:off x="2488407" y="4652169"/>
            <a:ext cx="2827337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FFFFFF"/>
                </a:solidFill>
              </a:rPr>
              <a:t>РОСТ В 6 РАЗ</a:t>
            </a:r>
          </a:p>
        </p:txBody>
      </p:sp>
      <p:sp>
        <p:nvSpPr>
          <p:cNvPr id="2055" name="TextBox 27"/>
          <p:cNvSpPr txBox="1">
            <a:spLocks noChangeArrowheads="1"/>
          </p:cNvSpPr>
          <p:nvPr/>
        </p:nvSpPr>
        <p:spPr bwMode="auto">
          <a:xfrm rot="-5400000">
            <a:off x="1160463" y="4805362"/>
            <a:ext cx="282733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FFFFFF"/>
                </a:solidFill>
              </a:rPr>
              <a:t>РОСТ </a:t>
            </a:r>
          </a:p>
          <a:p>
            <a:pPr algn="ctr"/>
            <a:r>
              <a:rPr lang="ru-RU" sz="1200">
                <a:solidFill>
                  <a:srgbClr val="FFFFFF"/>
                </a:solidFill>
              </a:rPr>
              <a:t>В 2 РАЗА</a:t>
            </a:r>
          </a:p>
        </p:txBody>
      </p:sp>
      <p:sp>
        <p:nvSpPr>
          <p:cNvPr id="2056" name="TextBox 28"/>
          <p:cNvSpPr txBox="1">
            <a:spLocks noChangeArrowheads="1"/>
          </p:cNvSpPr>
          <p:nvPr/>
        </p:nvSpPr>
        <p:spPr bwMode="auto">
          <a:xfrm rot="-5400000">
            <a:off x="-157162" y="4227512"/>
            <a:ext cx="2827338" cy="277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200">
                <a:solidFill>
                  <a:srgbClr val="FFFFFF"/>
                </a:solidFill>
              </a:rPr>
              <a:t> 62%</a:t>
            </a:r>
            <a:r>
              <a:rPr lang="en-US" sz="1200">
                <a:solidFill>
                  <a:srgbClr val="FFFFFF"/>
                </a:solidFill>
              </a:rPr>
              <a:t> INCREASE</a:t>
            </a:r>
            <a:endParaRPr lang="ru-RU" sz="1200">
              <a:solidFill>
                <a:srgbClr val="FFFFFF"/>
              </a:solidFill>
            </a:endParaRPr>
          </a:p>
        </p:txBody>
      </p:sp>
      <p:sp>
        <p:nvSpPr>
          <p:cNvPr id="2057" name="TextBox 12"/>
          <p:cNvSpPr txBox="1">
            <a:spLocks noChangeArrowheads="1"/>
          </p:cNvSpPr>
          <p:nvPr/>
        </p:nvSpPr>
        <p:spPr bwMode="auto">
          <a:xfrm>
            <a:off x="7924800" y="4325938"/>
            <a:ext cx="12192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1100">
                <a:solidFill>
                  <a:schemeClr val="bg1"/>
                </a:solidFill>
              </a:rPr>
              <a:t>41 %</a:t>
            </a:r>
          </a:p>
          <a:p>
            <a:pPr algn="ctr"/>
            <a:r>
              <a:rPr lang="en-US" sz="1100">
                <a:solidFill>
                  <a:schemeClr val="bg1"/>
                </a:solidFill>
              </a:rPr>
              <a:t>WAS</a:t>
            </a:r>
          </a:p>
          <a:p>
            <a:pPr algn="ctr"/>
            <a:r>
              <a:rPr lang="en-US" sz="1100">
                <a:solidFill>
                  <a:schemeClr val="bg1"/>
                </a:solidFill>
              </a:rPr>
              <a:t>JUSTIFIED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223837" y="0"/>
            <a:ext cx="8666163" cy="57467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Значимые дела ст.14</a:t>
            </a: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11" name="Рисунок 10" descr="вал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5400" y="1078707"/>
            <a:ext cx="3864693" cy="1804193"/>
          </a:xfrm>
          <a:prstGeom prst="rect">
            <a:avLst/>
          </a:prstGeom>
        </p:spPr>
      </p:pic>
      <p:pic>
        <p:nvPicPr>
          <p:cNvPr id="12" name="Рисунок 11" descr="валя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18101" y="2959100"/>
            <a:ext cx="3835400" cy="1621610"/>
          </a:xfrm>
          <a:prstGeom prst="rect">
            <a:avLst/>
          </a:prstGeom>
        </p:spPr>
      </p:pic>
      <p:sp>
        <p:nvSpPr>
          <p:cNvPr id="13" name="Прямоугольник 12"/>
          <p:cNvSpPr/>
          <p:nvPr/>
        </p:nvSpPr>
        <p:spPr>
          <a:xfrm>
            <a:off x="177800" y="1079500"/>
            <a:ext cx="4597400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«</a:t>
            </a:r>
            <a:r>
              <a:rPr lang="ru-RU" sz="2600" b="1" dirty="0" err="1" smtClean="0">
                <a:solidFill>
                  <a:schemeClr val="accent1">
                    <a:lumMod val="50000"/>
                  </a:schemeClr>
                </a:solidFill>
              </a:rPr>
              <a:t>Валио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» </a:t>
            </a:r>
            <a:r>
              <a:rPr lang="en-US" sz="2600" b="1" dirty="0" smtClean="0">
                <a:solidFill>
                  <a:schemeClr val="accent1">
                    <a:lumMod val="50000"/>
                  </a:schemeClr>
                </a:solidFill>
              </a:rPr>
              <a:t>VS</a:t>
            </a:r>
            <a:r>
              <a:rPr lang="ru-RU" sz="2600" b="1" dirty="0" smtClean="0">
                <a:solidFill>
                  <a:schemeClr val="accent1">
                    <a:lumMod val="50000"/>
                  </a:schemeClr>
                </a:solidFill>
              </a:rPr>
              <a:t> «Баба Валя»</a:t>
            </a:r>
          </a:p>
          <a:p>
            <a:endParaRPr lang="ru-RU" sz="2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sz="2600" b="1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Дизайн упаковки масла «Баба Валя» сходен с упаковкой масла «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</a:rPr>
              <a:t>Валио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».</a:t>
            </a:r>
            <a:endParaRPr lang="ru-RU" sz="2600" b="1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8600" y="5549900"/>
            <a:ext cx="94361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В ходе рассмотрения ответчик изменил дизайн упаковок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169981" y="4755634"/>
            <a:ext cx="8250119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Установлено нарушение ч.1 ст. 14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169981" y="3777734"/>
            <a:ext cx="4325030" cy="80021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Проголосовало 21 тыс. чел. 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58% - дизайн упаковок сходен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AE8E6CC-9DB9-4D9C-89CD-34D696EF8014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 bwMode="auto">
          <a:xfrm>
            <a:off x="684213" y="130175"/>
            <a:ext cx="8002587" cy="41910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+mj-lt"/>
                <a:ea typeface="ＭＳ Ｐゴシック" charset="-128"/>
                <a:cs typeface="ＭＳ Ｐゴシック" charset="-128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  <a:ea typeface="ＭＳ Ｐゴシック" charset="-128"/>
                <a:cs typeface="ＭＳ Ｐゴシック" charset="-128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333399"/>
                </a:solidFill>
                <a:latin typeface="Arial" pitchFamily="34" charset="0"/>
              </a:defRPr>
            </a:lvl9pPr>
          </a:lstStyle>
          <a:p>
            <a:pPr>
              <a:defRPr/>
            </a:pP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3999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Злоупотребление доминирующим положением ст.10</a:t>
            </a:r>
            <a:endParaRPr lang="ru-RU" sz="26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26" name="Рисунок 25" descr="данон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79400" y="990601"/>
            <a:ext cx="2984500" cy="168001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3365500" y="952500"/>
            <a:ext cx="5778500" cy="37548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Установлено, что 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АО «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Данон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Россия» 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рассчитывает базовые закупочные цен на сырое молоко для разных поставщиков по непрозрачным методикам, что ведет к созданию дискриминационных условий для поставщиков сырого молока нарушение п. 6 и п. 8 ст. 10.</a:t>
            </a:r>
            <a:endParaRPr lang="ru-RU" sz="2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42900" y="4765119"/>
            <a:ext cx="8801100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Штраф на АО «</a:t>
            </a:r>
            <a:r>
              <a:rPr lang="ru-RU" sz="2600" dirty="0" err="1" smtClean="0">
                <a:solidFill>
                  <a:schemeClr val="accent1">
                    <a:lumMod val="50000"/>
                  </a:schemeClr>
                </a:solidFill>
              </a:rPr>
              <a:t>Данон</a:t>
            </a:r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 Россия» 162 424 415,93руб. – самый крупный, наложенный СПб УФАС в 2015 году.</a:t>
            </a:r>
          </a:p>
          <a:p>
            <a:r>
              <a:rPr lang="ru-RU" sz="2600" dirty="0" smtClean="0">
                <a:solidFill>
                  <a:schemeClr val="accent1">
                    <a:lumMod val="50000"/>
                  </a:schemeClr>
                </a:solidFill>
              </a:rPr>
              <a:t>Решение, предписание и постановление обжалуются в судах.</a:t>
            </a:r>
            <a:endParaRPr lang="ru-RU" sz="2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236069-5AFD-498B-94B3-3EA4994951DE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ru-RU" altLang="ru-RU" smtClean="0">
              <a:ea typeface="ＭＳ Ｐゴシック" pitchFamily="34" charset="-128"/>
            </a:endParaRPr>
          </a:p>
        </p:txBody>
      </p:sp>
      <p:pic>
        <p:nvPicPr>
          <p:cNvPr id="15" name="Рисунок 14" descr="монополия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6687" y="1117600"/>
            <a:ext cx="3131026" cy="2070100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0" y="0"/>
            <a:ext cx="89154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600" b="1" dirty="0" smtClean="0">
                <a:solidFill>
                  <a:schemeClr val="bg1"/>
                </a:solidFill>
              </a:rPr>
              <a:t>Злоупотребление </a:t>
            </a:r>
            <a:r>
              <a:rPr lang="ru-RU" sz="2600" b="1" dirty="0" smtClean="0">
                <a:solidFill>
                  <a:schemeClr val="bg1"/>
                </a:solidFill>
              </a:rPr>
              <a:t>доминирующим </a:t>
            </a:r>
            <a:r>
              <a:rPr lang="ru-RU" sz="2600" b="1" dirty="0" smtClean="0">
                <a:solidFill>
                  <a:schemeClr val="bg1"/>
                </a:solidFill>
              </a:rPr>
              <a:t>положением ст.10</a:t>
            </a:r>
            <a:endParaRPr lang="ru-RU" sz="26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 rot="10800000" flipV="1">
            <a:off x="3352800" y="1002516"/>
            <a:ext cx="5791200" cy="3031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В 2015 году возбуждено 43 дела.</a:t>
            </a:r>
          </a:p>
          <a:p>
            <a:pPr>
              <a:defRPr/>
            </a:pPr>
            <a:endParaRPr lang="ru-RU" sz="2800" kern="0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>
              <a:defRPr/>
            </a:pP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Рассмотрение 21 дела продолжится в 2016 г.</a:t>
            </a:r>
          </a:p>
          <a:p>
            <a:pPr>
              <a:defRPr/>
            </a:pPr>
            <a:endParaRPr lang="ru-RU" sz="2800" kern="0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>
              <a:defRPr/>
            </a:pP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  <a:latin typeface="+mn-lt"/>
              </a:rPr>
              <a:t>61 административное дело</a:t>
            </a:r>
            <a:endParaRPr lang="ru-RU" sz="2300" kern="0" dirty="0" smtClean="0">
              <a:solidFill>
                <a:schemeClr val="accent1">
                  <a:lumMod val="50000"/>
                </a:schemeClr>
              </a:solidFill>
              <a:latin typeface="+mn-lt"/>
            </a:endParaRPr>
          </a:p>
          <a:p>
            <a:pPr>
              <a:defRPr/>
            </a:pPr>
            <a:endParaRPr lang="ru-RU" sz="2300" kern="0" dirty="0">
              <a:solidFill>
                <a:schemeClr val="accent1">
                  <a:lumMod val="50000"/>
                </a:schemeClr>
              </a:solidFill>
              <a:latin typeface="+mn-lt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801516" y="4120634"/>
            <a:ext cx="75550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800" kern="0" dirty="0" smtClean="0">
                <a:solidFill>
                  <a:schemeClr val="accent1">
                    <a:lumMod val="50000"/>
                  </a:schemeClr>
                </a:solidFill>
              </a:rPr>
              <a:t>Наложено штрафов на </a:t>
            </a:r>
            <a:r>
              <a:rPr lang="ru-RU" sz="2800" b="1" dirty="0" smtClean="0">
                <a:solidFill>
                  <a:schemeClr val="accent1">
                    <a:lumMod val="50000"/>
                  </a:schemeClr>
                </a:solidFill>
              </a:rPr>
              <a:t>67 972 640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руб.</a:t>
            </a:r>
            <a:endParaRPr lang="ru-RU" sz="2800" kern="0" dirty="0" smtClean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0" y="5047734"/>
            <a:ext cx="91440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Практика </a:t>
            </a:r>
            <a:r>
              <a:rPr lang="ru-RU" sz="2800" dirty="0" err="1" smtClean="0">
                <a:solidFill>
                  <a:schemeClr val="accent1">
                    <a:lumMod val="50000"/>
                  </a:schemeClr>
                </a:solidFill>
              </a:rPr>
              <a:t>электро-сетевых</a:t>
            </a:r>
            <a:r>
              <a:rPr lang="ru-RU" sz="2800" dirty="0" smtClean="0">
                <a:solidFill>
                  <a:schemeClr val="accent1">
                    <a:lumMod val="50000"/>
                  </a:schemeClr>
                </a:solidFill>
              </a:rPr>
              <a:t> компаний – обжаловать все решения, предписания, постановления СПб УФАС в судах</a:t>
            </a:r>
            <a:endParaRPr lang="ru-RU" sz="2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1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mtClean="0">
                <a:solidFill>
                  <a:schemeClr val="bg1"/>
                </a:solidFill>
                <a:ea typeface="ＭＳ Ｐゴシック" pitchFamily="34" charset="-128"/>
              </a:rPr>
              <a:t>6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876800" y="0"/>
            <a:ext cx="40540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Значимые дела 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ст.10</a:t>
            </a: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1" name="Рисунок 20" descr="цемент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40337" y="1106487"/>
            <a:ext cx="3649663" cy="2357903"/>
          </a:xfrm>
          <a:prstGeom prst="rect">
            <a:avLst/>
          </a:prstGeom>
        </p:spPr>
      </p:pic>
      <p:sp>
        <p:nvSpPr>
          <p:cNvPr id="22" name="Прямоугольник 21"/>
          <p:cNvSpPr/>
          <p:nvPr/>
        </p:nvSpPr>
        <p:spPr>
          <a:xfrm>
            <a:off x="406400" y="1143000"/>
            <a:ext cx="4368800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ОАО «Северо-Западный промышленный железнодорожный транспорт» необоснованно прекратила подачу-уборку вагонов ООО «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ЦемЦентр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«Обводный» 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Нарушение п. 4 ч. 1  ст.10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58800" y="5403334"/>
            <a:ext cx="80137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Суд признал законность решения и предписания 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81000" y="4046835"/>
            <a:ext cx="8458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Предписание - об осуществлении деятельности согласно нормам закона и в соответствии со спецификой отрасли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A3B0931-C926-48FD-A4F9-53DF0A3235F7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2235200" y="0"/>
            <a:ext cx="66956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Значимые 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дела с</a:t>
            </a: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т.10</a:t>
            </a:r>
            <a:endParaRPr lang="ru-RU" sz="2800" b="1" kern="0" dirty="0">
              <a:solidFill>
                <a:srgbClr val="FFFFFF"/>
              </a:solidFill>
              <a:latin typeface="Calibri" panose="020F0502020204030204" pitchFamily="34" charset="0"/>
            </a:endParaRPr>
          </a:p>
        </p:txBody>
      </p:sp>
      <p:pic>
        <p:nvPicPr>
          <p:cNvPr id="23" name="Рисунок 22" descr="Ленэнерг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075" y="1597024"/>
            <a:ext cx="3371950" cy="1895475"/>
          </a:xfrm>
          <a:prstGeom prst="rect">
            <a:avLst/>
          </a:prstGeom>
        </p:spPr>
      </p:pic>
      <p:sp>
        <p:nvSpPr>
          <p:cNvPr id="24" name="Прямоугольник 23"/>
          <p:cNvSpPr/>
          <p:nvPr/>
        </p:nvSpPr>
        <p:spPr>
          <a:xfrm>
            <a:off x="3759200" y="977901"/>
            <a:ext cx="5041900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ПАО «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Ленэнерго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» не предприняло своевременных мер по технологическому присоединению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энергопринимающих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устройств более десяти физических и юридических лиц, что привело к нарушению интересов потребителей.</a:t>
            </a:r>
            <a:endParaRPr lang="ru-RU" dirty="0"/>
          </a:p>
        </p:txBody>
      </p:sp>
      <p:sp>
        <p:nvSpPr>
          <p:cNvPr id="27" name="Прямоугольник 26"/>
          <p:cNvSpPr/>
          <p:nvPr/>
        </p:nvSpPr>
        <p:spPr>
          <a:xfrm>
            <a:off x="0" y="4102438"/>
            <a:ext cx="896620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Нарушение ч. 1 ст. 10 Решение и предписание в суде не обжаловались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65100" y="5194638"/>
            <a:ext cx="86995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Штраф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49 568 640  руб.  - признан законным ФАС России.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</a:p>
          <a:p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</a:rPr>
              <a:t>В настоящее время штраф обжалуется в суде</a:t>
            </a:r>
            <a:endParaRPr lang="ru-RU" sz="23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Номер слайда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DC58D5B-600B-4B67-8389-71B0454CC338}" type="slidenum">
              <a:rPr lang="ru-RU" altLang="ru-RU" smtClean="0">
                <a:ea typeface="ＭＳ Ｐゴシック" pitchFamily="34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ru-RU" altLang="ru-RU" smtClean="0">
              <a:ea typeface="ＭＳ Ｐゴシック" pitchFamily="34" charset="-128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054100" y="0"/>
            <a:ext cx="787670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defRPr/>
            </a:pPr>
            <a:r>
              <a:rPr lang="ru-RU" sz="2800" b="1" kern="0" dirty="0" smtClean="0">
                <a:solidFill>
                  <a:srgbClr val="FFFFFF"/>
                </a:solidFill>
                <a:latin typeface="Calibri" panose="020F0502020204030204" pitchFamily="34" charset="0"/>
              </a:rPr>
              <a:t>Естественные монополии </a:t>
            </a:r>
            <a:r>
              <a:rPr lang="ru-RU" sz="2400" b="1" dirty="0" smtClean="0">
                <a:solidFill>
                  <a:schemeClr val="bg1"/>
                </a:solidFill>
              </a:rPr>
              <a:t>ч.1 ст. 9.21 </a:t>
            </a:r>
            <a:r>
              <a:rPr lang="ru-RU" sz="2400" b="1" dirty="0" err="1" smtClean="0">
                <a:solidFill>
                  <a:schemeClr val="bg1"/>
                </a:solidFill>
              </a:rPr>
              <a:t>КоАП</a:t>
            </a:r>
            <a:r>
              <a:rPr lang="ru-RU" sz="2400" b="1" dirty="0" smtClean="0">
                <a:solidFill>
                  <a:schemeClr val="bg1"/>
                </a:solidFill>
              </a:rPr>
              <a:t> РФ</a:t>
            </a:r>
            <a:endParaRPr lang="ru-RU" sz="2400" b="1" kern="0" dirty="0">
              <a:solidFill>
                <a:schemeClr val="bg1"/>
              </a:solidFill>
              <a:latin typeface="Calibri" panose="020F0502020204030204" pitchFamily="34" charset="0"/>
            </a:endParaRPr>
          </a:p>
        </p:txBody>
      </p:sp>
      <p:pic>
        <p:nvPicPr>
          <p:cNvPr id="9" name="Рисунок 8" descr="Ленэнерго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543550" y="1016001"/>
            <a:ext cx="3346450" cy="2230967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200038" y="1174234"/>
            <a:ext cx="4968861" cy="25699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21 административный штраф на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АО «Санкт-Петербургские 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электрические сети»</a:t>
            </a:r>
          </a:p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Проекты договоров о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техприсоединении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к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эл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. сетям либо не выдавались, либо выдавались с нарушением сроков.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177800" y="4299635"/>
            <a:ext cx="82550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Среди пострадавших  11 юр. лиц и 10 граждан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28600" y="5214035"/>
            <a:ext cx="8305800" cy="4462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Общая сумма штрафов 4 </a:t>
            </a:r>
            <a:r>
              <a:rPr lang="ru-RU" sz="2300" dirty="0" err="1" smtClean="0">
                <a:solidFill>
                  <a:schemeClr val="accent1">
                    <a:lumMod val="50000"/>
                  </a:schemeClr>
                </a:solidFill>
              </a:rPr>
              <a:t>млн</a:t>
            </a:r>
            <a:r>
              <a:rPr lang="ru-RU" sz="2300" dirty="0" smtClean="0">
                <a:solidFill>
                  <a:schemeClr val="accent1">
                    <a:lumMod val="50000"/>
                  </a:schemeClr>
                </a:solidFill>
              </a:rPr>
              <a:t> 200 тыс.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12454</TotalTime>
  <Words>958</Words>
  <Application>Microsoft Office PowerPoint</Application>
  <PresentationFormat>Экран (4:3)</PresentationFormat>
  <Paragraphs>151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1_Оформление по умолчанию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Triumph Sparville</dc:creator>
  <cp:lastModifiedBy>to78-nerinovskaya</cp:lastModifiedBy>
  <cp:revision>1235</cp:revision>
  <cp:lastPrinted>2015-03-10T13:52:25Z</cp:lastPrinted>
  <dcterms:created xsi:type="dcterms:W3CDTF">2014-09-15T17:52:41Z</dcterms:created>
  <dcterms:modified xsi:type="dcterms:W3CDTF">2016-02-08T12:20:41Z</dcterms:modified>
</cp:coreProperties>
</file>