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9"/>
  </p:handoutMasterIdLst>
  <p:sldIdLst>
    <p:sldId id="267" r:id="rId2"/>
    <p:sldId id="293" r:id="rId3"/>
    <p:sldId id="277" r:id="rId4"/>
    <p:sldId id="281" r:id="rId5"/>
    <p:sldId id="276" r:id="rId6"/>
    <p:sldId id="283" r:id="rId7"/>
    <p:sldId id="265" r:id="rId8"/>
    <p:sldId id="282" r:id="rId9"/>
    <p:sldId id="278" r:id="rId10"/>
    <p:sldId id="290" r:id="rId11"/>
    <p:sldId id="266" r:id="rId12"/>
    <p:sldId id="286" r:id="rId13"/>
    <p:sldId id="285" r:id="rId14"/>
    <p:sldId id="287" r:id="rId15"/>
    <p:sldId id="288" r:id="rId16"/>
    <p:sldId id="289" r:id="rId17"/>
    <p:sldId id="291" r:id="rId1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6A8"/>
    <a:srgbClr val="FFB293"/>
    <a:srgbClr val="31A711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1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ст.14</c:v>
                </c:pt>
                <c:pt idx="1">
                  <c:v>ст.10</c:v>
                </c:pt>
                <c:pt idx="2">
                  <c:v>ст.15</c:v>
                </c:pt>
                <c:pt idx="3">
                  <c:v>ст.11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</c:v>
                </c:pt>
                <c:pt idx="1">
                  <c:v>34</c:v>
                </c:pt>
                <c:pt idx="2">
                  <c:v>24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ст.14</c:v>
                </c:pt>
                <c:pt idx="1">
                  <c:v>ст.10</c:v>
                </c:pt>
                <c:pt idx="2">
                  <c:v>ст.15</c:v>
                </c:pt>
                <c:pt idx="3">
                  <c:v>ст.11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</c:v>
                </c:pt>
                <c:pt idx="1">
                  <c:v>25</c:v>
                </c:pt>
                <c:pt idx="2">
                  <c:v>13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ст.14</c:v>
                </c:pt>
                <c:pt idx="1">
                  <c:v>ст.10</c:v>
                </c:pt>
                <c:pt idx="2">
                  <c:v>ст.15</c:v>
                </c:pt>
                <c:pt idx="3">
                  <c:v>ст.11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46</c:v>
                </c:pt>
                <c:pt idx="1">
                  <c:v>14</c:v>
                </c:pt>
                <c:pt idx="2">
                  <c:v>33</c:v>
                </c:pt>
                <c:pt idx="3">
                  <c:v>6</c:v>
                </c:pt>
              </c:numCache>
            </c:numRef>
          </c:val>
        </c:ser>
        <c:axId val="75001856"/>
        <c:axId val="75003392"/>
      </c:barChart>
      <c:catAx>
        <c:axId val="75001856"/>
        <c:scaling>
          <c:orientation val="minMax"/>
        </c:scaling>
        <c:axPos val="b"/>
        <c:tickLblPos val="nextTo"/>
        <c:crossAx val="75003392"/>
        <c:crosses val="autoZero"/>
        <c:auto val="1"/>
        <c:lblAlgn val="ctr"/>
        <c:lblOffset val="100"/>
      </c:catAx>
      <c:valAx>
        <c:axId val="75003392"/>
        <c:scaling>
          <c:orientation val="minMax"/>
        </c:scaling>
        <c:axPos val="l"/>
        <c:majorGridlines/>
        <c:numFmt formatCode="General" sourceLinked="1"/>
        <c:tickLblPos val="nextTo"/>
        <c:crossAx val="750018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08FA8-6252-45C2-B322-1F628D01F428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D9E7A-A541-4CFD-8A6B-0B3C5FEAF7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CF8C6C4-81F4-43F8-A28D-5A26B677D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9B21F32-AB64-47EA-B6D6-58887F4D8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FE71948-9FAD-4145-8F14-0B54FABAB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8037F89-1DC9-4114-A626-7B7E51375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BBD31EA-68D4-4CDB-BA93-AB9C47935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4615479-BE35-42D1-94DC-B3983B365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464D2D8-BE03-4D7E-BBF5-B283A03A4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12CE47A-30A3-40E4-8DD6-F5E8FC0ED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6FA10EB-D396-464F-BFFC-48C257D6E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1DF7D30-AB77-46C1-88BE-272D74E46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CD44A49-0620-4DD3-96E0-73E4E8EDF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39B0DAE-A378-4F87-8E1D-C5CEF0964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7E89C22-052D-4A2A-ADF3-FA9340C8E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3076" name="Picture 8" descr="пр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пр 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b="1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B6B67AFD-708A-43C1-8B07-485746804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6"/>
          <p:cNvSpPr>
            <a:spLocks noChangeArrowheads="1"/>
          </p:cNvSpPr>
          <p:nvPr/>
        </p:nvSpPr>
        <p:spPr bwMode="auto">
          <a:xfrm>
            <a:off x="1633538" y="2122488"/>
            <a:ext cx="75104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8080"/>
                </a:solidFill>
                <a:latin typeface="Calibri" pitchFamily="34" charset="0"/>
                <a:ea typeface="ＭＳ Ｐゴシック" pitchFamily="34" charset="-128"/>
              </a:rPr>
              <a:t>Управление Федеральной антимонопольной службы по </a:t>
            </a:r>
          </a:p>
          <a:p>
            <a:pPr algn="ctr"/>
            <a:r>
              <a:rPr lang="ru-RU" sz="2000" b="1" dirty="0" smtClean="0">
                <a:solidFill>
                  <a:srgbClr val="008080"/>
                </a:solidFill>
                <a:latin typeface="Calibri" pitchFamily="34" charset="0"/>
                <a:ea typeface="ＭＳ Ｐゴシック" pitchFamily="34" charset="-128"/>
              </a:rPr>
              <a:t>Санкт-Петербургу</a:t>
            </a:r>
            <a:endParaRPr lang="en-US" sz="2000" b="1" dirty="0">
              <a:solidFill>
                <a:srgbClr val="00808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0" y="2997200"/>
            <a:ext cx="9144000" cy="273921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8080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8080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8080"/>
                </a:solidFill>
                <a:latin typeface="+mn-lt"/>
                <a:cs typeface="+mn-cs"/>
              </a:rPr>
              <a:t>Итоги работы СПб УФАС за 2015 г.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Вадим Владимиров</a:t>
            </a:r>
            <a:endParaRPr lang="en-US" sz="1800" b="1" dirty="0" smtClean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руководитель Санкт-Петербургского  УФАС России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Санкт-Петербург,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февраль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2016</a:t>
            </a:r>
            <a:endParaRPr lang="ru-RU" sz="1600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C58D5B-600B-4B67-8389-71B0454CC338}" type="slidenum">
              <a:rPr lang="ru-RU" altLang="ru-RU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800" y="0"/>
            <a:ext cx="8372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Недопущение соглашений </a:t>
            </a:r>
            <a:r>
              <a:rPr lang="ru-RU" sz="2800" b="1" kern="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хоз</a:t>
            </a:r>
            <a:r>
              <a:rPr lang="ru-RU" sz="2800" b="1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. субъектов </a:t>
            </a:r>
            <a:r>
              <a:rPr lang="ru-RU" sz="2800" b="1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ст.11</a:t>
            </a:r>
            <a:endParaRPr lang="ru-RU" sz="28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51684" y="1223676"/>
            <a:ext cx="509231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Пять дел по п.2 ч.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ст.11 – сговор на торгах</a:t>
            </a:r>
          </a:p>
        </p:txBody>
      </p:sp>
      <p:pic>
        <p:nvPicPr>
          <p:cNvPr id="3" name="Изображение 2" descr="сговор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960352"/>
            <a:ext cx="3634882" cy="20446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98149" y="2091091"/>
            <a:ext cx="488515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rgbClr val="3C8C93"/>
                </a:solidFill>
              </a:rPr>
              <a:t>Наложены </a:t>
            </a:r>
            <a:r>
              <a:rPr lang="ru-RU" sz="2300" dirty="0">
                <a:solidFill>
                  <a:srgbClr val="3C8C93"/>
                </a:solidFill>
              </a:rPr>
              <a:t>штрафы на общую сумму </a:t>
            </a:r>
            <a:r>
              <a:rPr lang="ru-RU" sz="2300" b="1" dirty="0">
                <a:solidFill>
                  <a:srgbClr val="3C8C93"/>
                </a:solidFill>
              </a:rPr>
              <a:t>18 737 093 </a:t>
            </a:r>
            <a:r>
              <a:rPr lang="ru-RU" sz="2300" dirty="0">
                <a:solidFill>
                  <a:srgbClr val="3C8C93"/>
                </a:solidFill>
              </a:rPr>
              <a:t>рубля.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396" y="3307199"/>
            <a:ext cx="870451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rgbClr val="3C8C93"/>
                </a:solidFill>
              </a:rPr>
              <a:t>Сговор на торгах на реконструкцию гостиницы Мариинского театра</a:t>
            </a:r>
            <a:endParaRPr lang="ru-RU" sz="2300" dirty="0">
              <a:solidFill>
                <a:srgbClr val="3C8C9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862" y="4393281"/>
            <a:ext cx="85186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rgbClr val="3C8C93"/>
                </a:solidFill>
              </a:rPr>
              <a:t>Заявки трех организаций отправлялись </a:t>
            </a:r>
            <a:r>
              <a:rPr lang="ru-RU" sz="2300" dirty="0">
                <a:solidFill>
                  <a:srgbClr val="3C8C93"/>
                </a:solidFill>
              </a:rPr>
              <a:t>с одного IP-адреса, </a:t>
            </a:r>
            <a:r>
              <a:rPr lang="ru-RU" sz="2300" dirty="0" smtClean="0">
                <a:solidFill>
                  <a:srgbClr val="3C8C93"/>
                </a:solidFill>
              </a:rPr>
              <a:t>доставка </a:t>
            </a:r>
            <a:r>
              <a:rPr lang="ru-RU" sz="2300" dirty="0">
                <a:solidFill>
                  <a:srgbClr val="3C8C93"/>
                </a:solidFill>
              </a:rPr>
              <a:t>расчетно-</a:t>
            </a:r>
            <a:r>
              <a:rPr lang="ru-RU" sz="2300" dirty="0" smtClean="0">
                <a:solidFill>
                  <a:srgbClr val="3C8C93"/>
                </a:solidFill>
              </a:rPr>
              <a:t>платежных </a:t>
            </a:r>
            <a:r>
              <a:rPr lang="ru-RU" sz="2300" dirty="0">
                <a:solidFill>
                  <a:srgbClr val="3C8C93"/>
                </a:solidFill>
              </a:rPr>
              <a:t>документов осуществлялась всем </a:t>
            </a:r>
            <a:r>
              <a:rPr lang="ru-RU" sz="2300" dirty="0" smtClean="0">
                <a:solidFill>
                  <a:srgbClr val="3C8C93"/>
                </a:solidFill>
              </a:rPr>
              <a:t>организациям </a:t>
            </a:r>
            <a:r>
              <a:rPr lang="ru-RU" sz="2300" dirty="0">
                <a:solidFill>
                  <a:srgbClr val="3C8C93"/>
                </a:solidFill>
              </a:rPr>
              <a:t>на один почтовый адрес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012" y="5880278"/>
            <a:ext cx="819968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rgbClr val="3C8C93"/>
                </a:solidFill>
              </a:rPr>
              <a:t>Штраф на три организации  - 2,9 млн руб.</a:t>
            </a:r>
            <a:endParaRPr lang="ru-RU" sz="2300" dirty="0">
              <a:solidFill>
                <a:srgbClr val="3C8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0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78352A-6795-4D65-871C-A548AFBAD651}" type="slidenum">
              <a:rPr lang="ru-RU" altLang="ru-RU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684213" y="130175"/>
            <a:ext cx="8002587" cy="4191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sz="3200" b="1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Закон о торговле</a:t>
            </a:r>
            <a:endParaRPr lang="ru-RU" sz="3200" b="1" kern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Рисунок 17" descr="ритей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6700" y="1104900"/>
            <a:ext cx="2159000" cy="21590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28600" y="901701"/>
            <a:ext cx="622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Нарушение ч. 1 ст. 13 Закона о торговле - навязывание поставщикам договоров на оказание маркетинговых услуг и платы за вхождение осуществление поставок в торговую сеть. Организации выплачивали за продвижение товаров в среднем около трети от своего товарооборота (15-30%), что отразилось и на конечной стоимости продуктов.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7800" y="5194301"/>
            <a:ext cx="955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Штрафы: ООО «Лента» 2 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млн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руб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; ТД «Перекресток» 3 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млн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руб.</a:t>
            </a:r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3200" y="4464734"/>
            <a:ext cx="76073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Нарушители: ООО «Лента»; ЗАО «ТД Перекресток»</a:t>
            </a:r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7800" y="5874434"/>
            <a:ext cx="896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Решения, предписания, постановления обжалуются в суде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CF2C43-9414-4E5D-87CF-1290894620D7}" type="slidenum">
              <a:rPr lang="ru-RU" altLang="ru-RU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54100" y="0"/>
            <a:ext cx="7876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Контроль органов власти</a:t>
            </a:r>
            <a:endParaRPr lang="ru-RU" sz="24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500" y="4635501"/>
            <a:ext cx="8953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Комитет по транспорту незаконно предоставил ГУП «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Пассажиравтотранс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» преференции в виде особых условий формирования размера бюджетных субсидий</a:t>
            </a:r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пассажиравтотран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5065" y="1041399"/>
            <a:ext cx="3090335" cy="23177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3200" y="2679701"/>
            <a:ext cx="53721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u="sng" dirty="0" smtClean="0">
                <a:solidFill>
                  <a:schemeClr val="accent1">
                    <a:lumMod val="50000"/>
                  </a:schemeClr>
                </a:solidFill>
              </a:rPr>
              <a:t>Ст. </a:t>
            </a:r>
            <a:r>
              <a:rPr lang="ru-RU" sz="2300" u="sng" dirty="0" smtClean="0">
                <a:solidFill>
                  <a:schemeClr val="accent1">
                    <a:lumMod val="50000"/>
                  </a:schemeClr>
                </a:solidFill>
              </a:rPr>
              <a:t>15 – запрет на ограничение конкуренции органами власти</a:t>
            </a:r>
          </a:p>
          <a:p>
            <a:endParaRPr lang="ru-RU" sz="23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Всего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возбуждено дел 36</a:t>
            </a:r>
          </a:p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Признано нарушений 33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867401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Суды подтвердили законность решения и предписания СПб УФАС</a:t>
            </a:r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900" y="1125835"/>
            <a:ext cx="5308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Возбуждено дел </a:t>
            </a:r>
            <a:r>
              <a:rPr lang="ru-RU" sz="2300" u="sng" dirty="0" smtClean="0">
                <a:solidFill>
                  <a:schemeClr val="accent1">
                    <a:lumMod val="50000"/>
                  </a:schemeClr>
                </a:solidFill>
              </a:rPr>
              <a:t>всего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60</a:t>
            </a:r>
          </a:p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Признано нарушений 48 </a:t>
            </a:r>
          </a:p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20 нарушений устранено добровольно до вынесения решения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CF2C43-9414-4E5D-87CF-1290894620D7}" type="slidenum">
              <a:rPr lang="ru-RU" altLang="ru-RU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4100" y="0"/>
            <a:ext cx="7876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Контроль органов власти. Ст. 17</a:t>
            </a:r>
            <a:endParaRPr lang="ru-RU" sz="24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 descr="молодеж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537" y="1203325"/>
            <a:ext cx="3057525" cy="18097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27400" y="1139736"/>
            <a:ext cx="56515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Комитет по молодежной политике создал преимущественные условия участия в конкурсе автономной некоммерческой организации «Центр экологических проектов «Равновесие».</a:t>
            </a:r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300" y="3784601"/>
            <a:ext cx="8712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Выиграть данную закупку могла компания, которая уже работала в этой сфере - организовывала подобные мероприятия в 2014 году и исключительно за счёт средств бюджета Санкт-Петербурга (субсидии, 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гос.нужды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000" y="5410200"/>
            <a:ext cx="86741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Не смотря на такие ухищрения  организация некачественно выполнила свои услуги, поэтому по согласию сторон контракт с исполнителем был расторгнут.</a:t>
            </a:r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500" y="3224074"/>
            <a:ext cx="78486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Шесть мероприятий в одном конкурсе</a:t>
            </a:r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CF2C43-9414-4E5D-87CF-1290894620D7}" type="slidenum">
              <a:rPr lang="ru-RU" altLang="ru-RU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4100" y="0"/>
            <a:ext cx="7876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Реклама</a:t>
            </a:r>
            <a:endParaRPr lang="ru-RU" sz="24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7400" y="1139736"/>
            <a:ext cx="56515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Возбуждено 32 дела по признакам нарушения Закона о рекламе</a:t>
            </a:r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784601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Нарушитель ООО «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Экспоторг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» оплатил штраф - 110 тыс. руб.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3600" y="2108200"/>
            <a:ext cx="57404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Реклама алкоголя в социальной сети «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вконтакте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» – первое подобное дело в практике ТО ФАС</a:t>
            </a:r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 descr="белоч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" y="940196"/>
            <a:ext cx="3090633" cy="22729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6699" y="4920734"/>
            <a:ext cx="8521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Сумма взысканных штрафов с нарушителей Закона о рекламе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млн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650 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CF2C43-9414-4E5D-87CF-1290894620D7}" type="slidenum">
              <a:rPr lang="ru-RU" altLang="ru-RU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4100" y="0"/>
            <a:ext cx="7876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Контроль </a:t>
            </a:r>
            <a:r>
              <a:rPr lang="ru-RU" sz="2800" b="1" kern="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госзакупок</a:t>
            </a:r>
            <a:endParaRPr lang="ru-RU" sz="24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1016000"/>
            <a:ext cx="6159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За 2015 поступило 5140 жалоб, рассмотрено и признано обоснованными 1542 жалобы, признано необоснованными 1648 жалоб. </a:t>
            </a:r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87678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 начала года за нарушения Закона о контрактной системе наложено административных штрафов на общую сумму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млн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994 тыс. руб.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Оплачено в бюджеты РФ 2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млн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149 тыс. руб.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" y="1600200"/>
            <a:ext cx="2540000" cy="254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82900" y="2908300"/>
            <a:ext cx="60071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Основной объем жалоб приходится на закупки, проводимые региональными заказчиками, на втором месте жалобы на федеральных заказчиков, на третьем на муниципальных заказчиков.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CF2C43-9414-4E5D-87CF-1290894620D7}" type="slidenum">
              <a:rPr lang="ru-RU" altLang="ru-RU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4100" y="0"/>
            <a:ext cx="7876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Контроль государственного оборонного заказа</a:t>
            </a:r>
            <a:endParaRPr lang="ru-RU" sz="24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1016000"/>
            <a:ext cx="61595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Проверено пять предприятий, один орган власти (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Главный штаб ВМФ).</a:t>
            </a:r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500" y="2032000"/>
            <a:ext cx="6007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Выявлены десятки нарушений, выданы предписания.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 descr="гособоронзака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31937"/>
            <a:ext cx="2843415" cy="169386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70200" y="3111500"/>
            <a:ext cx="6007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Пять поставщиков включено в РНП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3924300"/>
            <a:ext cx="858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Ст. 14.55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КоАП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РФ 28 административных дел 210 тыс.руб. штрафов</a:t>
            </a:r>
          </a:p>
          <a:p>
            <a:pPr marL="457200" indent="-457200"/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Ст. 7.30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КоАП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РФ 19 административных дел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8600" y="5715000"/>
            <a:ext cx="858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Налажено взаимодействие с СК и военной прокуратурой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11"/>
          <p:cNvGrpSpPr>
            <a:grpSpLocks/>
          </p:cNvGrpSpPr>
          <p:nvPr/>
        </p:nvGrpSpPr>
        <p:grpSpPr bwMode="auto">
          <a:xfrm>
            <a:off x="1907704" y="1124744"/>
            <a:ext cx="5760640" cy="3907878"/>
            <a:chOff x="1828801" y="2743200"/>
            <a:chExt cx="4190999" cy="3908216"/>
          </a:xfrm>
        </p:grpSpPr>
        <p:pic>
          <p:nvPicPr>
            <p:cNvPr id="16393" name="Picture 5" descr="FAS-logo-color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1" y="2743200"/>
              <a:ext cx="533399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TextBox 8"/>
            <p:cNvSpPr txBox="1">
              <a:spLocks noChangeArrowheads="1"/>
            </p:cNvSpPr>
            <p:nvPr/>
          </p:nvSpPr>
          <p:spPr bwMode="auto">
            <a:xfrm>
              <a:off x="2536573" y="2819400"/>
              <a:ext cx="3330827" cy="101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sz="3000" b="1" dirty="0">
                  <a:solidFill>
                    <a:schemeClr val="accent1">
                      <a:lumMod val="50000"/>
                    </a:schemeClr>
                  </a:solidFill>
                  <a:ea typeface="ＭＳ Ｐゴシック" pitchFamily="34" charset="-128"/>
                </a:rPr>
                <a:t>www.spb.fas.gov.ru</a:t>
              </a:r>
            </a:p>
          </p:txBody>
        </p:sp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2536573" y="3591580"/>
              <a:ext cx="333082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sz="3000" b="1" dirty="0" err="1">
                  <a:solidFill>
                    <a:schemeClr val="accent1">
                      <a:lumMod val="50000"/>
                    </a:schemeClr>
                  </a:solidFill>
                  <a:ea typeface="ＭＳ Ｐゴシック" pitchFamily="34" charset="-128"/>
                </a:rPr>
                <a:t>spb.ufas</a:t>
              </a:r>
              <a:endParaRPr lang="en-US" altLang="ru-RU" sz="3000" b="1" dirty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endParaRP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536573" y="4343400"/>
              <a:ext cx="348322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sz="3000" b="1" dirty="0" err="1">
                  <a:solidFill>
                    <a:schemeClr val="accent1">
                      <a:lumMod val="50000"/>
                    </a:schemeClr>
                  </a:solidFill>
                  <a:ea typeface="ＭＳ Ｐゴシック" pitchFamily="34" charset="-128"/>
                </a:rPr>
                <a:t>SPb_UFAS</a:t>
              </a:r>
              <a:endParaRPr lang="en-US" altLang="ru-RU" sz="3000" b="1" dirty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endParaRPr>
            </a:p>
          </p:txBody>
        </p:sp>
        <p:sp>
          <p:nvSpPr>
            <p:cNvPr id="16397" name="TextBox 10"/>
            <p:cNvSpPr txBox="1">
              <a:spLocks noChangeArrowheads="1"/>
            </p:cNvSpPr>
            <p:nvPr/>
          </p:nvSpPr>
          <p:spPr bwMode="auto">
            <a:xfrm>
              <a:off x="2508281" y="5173960"/>
              <a:ext cx="3483227" cy="147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sz="3000" b="1" dirty="0" err="1" smtClean="0">
                  <a:solidFill>
                    <a:schemeClr val="accent1">
                      <a:lumMod val="50000"/>
                    </a:schemeClr>
                  </a:solidFill>
                  <a:ea typeface="ＭＳ Ｐゴシック" pitchFamily="34" charset="-128"/>
                </a:rPr>
                <a:t>SPb_UF</a:t>
              </a:r>
              <a:r>
                <a:rPr lang="ru-RU" altLang="ru-RU" sz="3000" b="1" dirty="0" smtClean="0">
                  <a:solidFill>
                    <a:schemeClr val="accent1">
                      <a:lumMod val="50000"/>
                    </a:schemeClr>
                  </a:solidFill>
                  <a:ea typeface="ＭＳ Ｐゴシック" pitchFamily="34" charset="-128"/>
                </a:rPr>
                <a:t>А</a:t>
              </a:r>
              <a:r>
                <a:rPr lang="en-US" altLang="ru-RU" sz="3000" b="1" dirty="0" smtClean="0">
                  <a:solidFill>
                    <a:schemeClr val="accent1">
                      <a:lumMod val="50000"/>
                    </a:schemeClr>
                  </a:solidFill>
                  <a:ea typeface="ＭＳ Ｐゴシック" pitchFamily="34" charset="-128"/>
                </a:rPr>
                <a:t>S</a:t>
              </a:r>
              <a:r>
                <a:rPr lang="ru-RU" altLang="ru-RU" sz="3000" b="1" dirty="0" smtClean="0">
                  <a:solidFill>
                    <a:schemeClr val="accent1">
                      <a:lumMod val="50000"/>
                    </a:schemeClr>
                  </a:solidFill>
                  <a:ea typeface="ＭＳ Ｐゴシック" pitchFamily="34" charset="-128"/>
                </a:rPr>
                <a:t> </a:t>
              </a:r>
            </a:p>
            <a:p>
              <a:endParaRPr lang="ru-RU" altLang="ru-RU" sz="3000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endParaRPr>
            </a:p>
            <a:p>
              <a:r>
                <a:rPr lang="en-US" altLang="ru-RU" sz="3000" b="1" dirty="0" err="1" smtClean="0">
                  <a:solidFill>
                    <a:schemeClr val="accent1">
                      <a:lumMod val="50000"/>
                    </a:schemeClr>
                  </a:solidFill>
                  <a:ea typeface="ＭＳ Ｐゴシック" pitchFamily="34" charset="-128"/>
                </a:rPr>
                <a:t>spb_ufas</a:t>
              </a:r>
              <a:endParaRPr lang="en-US" altLang="ru-RU" sz="3000" b="1" dirty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16388" name="Picture 14" descr="C:\Users\to78-slinko\Documents\Баннеры соцсетей\Twitter УФАС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36912"/>
            <a:ext cx="576064" cy="57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5" descr="C:\Users\to78-slinko\Documents\Баннеры соцсетей\Фейсбук —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988840"/>
            <a:ext cx="5060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6" descr="C:\Users\to78-slinko\Documents\Баннеры соцсетей\ВК —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429000"/>
            <a:ext cx="576659" cy="59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11" descr="youtub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5445224"/>
            <a:ext cx="648072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771800" y="5517232"/>
            <a:ext cx="50747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анкт-Петербургское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УФАС</a:t>
            </a:r>
          </a:p>
        </p:txBody>
      </p:sp>
      <p:pic>
        <p:nvPicPr>
          <p:cNvPr id="14" name="Рисунок 13" descr="instagram-windows-phon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4365104"/>
            <a:ext cx="576064" cy="5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38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CD2521-1BEB-4801-AB02-20711B6CD988}" type="slidenum">
              <a:rPr lang="ru-RU" altLang="ru-RU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01625" y="130175"/>
            <a:ext cx="8666163" cy="5746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sz="2800" b="1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Возбужденные дела постатейно </a:t>
            </a:r>
            <a:r>
              <a:rPr lang="ru-RU" sz="2800" b="1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ru-RU" sz="2800" b="1" kern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30" name="TextBox 18"/>
          <p:cNvSpPr txBox="1">
            <a:spLocks noChangeArrowheads="1"/>
          </p:cNvSpPr>
          <p:nvPr/>
        </p:nvSpPr>
        <p:spPr bwMode="auto">
          <a:xfrm>
            <a:off x="5764213" y="3617913"/>
            <a:ext cx="1495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70 %</a:t>
            </a:r>
            <a:r>
              <a:rPr lang="en-US" sz="1200" dirty="0">
                <a:solidFill>
                  <a:schemeClr val="bg1"/>
                </a:solidFill>
              </a:rPr>
              <a:t> OF COPMLAINTS WERE CONSIDERED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31" name="TextBox 27"/>
          <p:cNvSpPr txBox="1">
            <a:spLocks noChangeArrowheads="1"/>
          </p:cNvSpPr>
          <p:nvPr/>
        </p:nvSpPr>
        <p:spPr bwMode="auto">
          <a:xfrm rot="-5400000">
            <a:off x="2105818" y="4660107"/>
            <a:ext cx="881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TWICE </a:t>
            </a:r>
          </a:p>
          <a:p>
            <a:pPr algn="ctr"/>
            <a:r>
              <a:rPr lang="en-US" sz="1000">
                <a:solidFill>
                  <a:schemeClr val="bg1"/>
                </a:solidFill>
              </a:rPr>
              <a:t>GROWTH</a:t>
            </a:r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1032" name="TextBox 28"/>
          <p:cNvSpPr txBox="1">
            <a:spLocks noChangeArrowheads="1"/>
          </p:cNvSpPr>
          <p:nvPr/>
        </p:nvSpPr>
        <p:spPr bwMode="auto">
          <a:xfrm rot="-5400000">
            <a:off x="-199231" y="4163219"/>
            <a:ext cx="2827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</a:rPr>
              <a:t>16%</a:t>
            </a:r>
            <a:r>
              <a:rPr lang="en-US" sz="1200">
                <a:solidFill>
                  <a:schemeClr val="bg1"/>
                </a:solidFill>
              </a:rPr>
              <a:t> INCREASE</a:t>
            </a: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67638" y="4325938"/>
            <a:ext cx="149542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  <a:cs typeface="+mn-cs"/>
              </a:rPr>
              <a:t>41 %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OF THEM WERE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JUSTIFIED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1000" y="4991101"/>
            <a:ext cx="83693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Ст.14 –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пресечение недобросовестной конкуренции;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Ст.10 – злоупотребление доминирующим положением;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Ст. 15 – пресечение ограничения конкуренции органами власти;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Ст.11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–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пресечение соглашений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хоз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субъектов.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3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469900" y="965200"/>
          <a:ext cx="80645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CD2521-1BEB-4801-AB02-20711B6CD988}" type="slidenum">
              <a:rPr lang="ru-RU" altLang="ru-RU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01625" y="130175"/>
            <a:ext cx="8666163" cy="5746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sz="2800" b="1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Значимые дела ст.14</a:t>
            </a:r>
            <a:endParaRPr lang="ru-RU" sz="2800" b="1" kern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30" name="TextBox 18"/>
          <p:cNvSpPr txBox="1">
            <a:spLocks noChangeArrowheads="1"/>
          </p:cNvSpPr>
          <p:nvPr/>
        </p:nvSpPr>
        <p:spPr bwMode="auto">
          <a:xfrm>
            <a:off x="5764213" y="3617913"/>
            <a:ext cx="1495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70 %</a:t>
            </a:r>
            <a:r>
              <a:rPr lang="en-US" sz="1200" dirty="0">
                <a:solidFill>
                  <a:schemeClr val="bg1"/>
                </a:solidFill>
              </a:rPr>
              <a:t> OF COPMLAINTS WERE CONSIDERED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31" name="TextBox 27"/>
          <p:cNvSpPr txBox="1">
            <a:spLocks noChangeArrowheads="1"/>
          </p:cNvSpPr>
          <p:nvPr/>
        </p:nvSpPr>
        <p:spPr bwMode="auto">
          <a:xfrm rot="-5400000">
            <a:off x="2105818" y="4660107"/>
            <a:ext cx="881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TWICE </a:t>
            </a:r>
          </a:p>
          <a:p>
            <a:pPr algn="ctr"/>
            <a:r>
              <a:rPr lang="en-US" sz="1000">
                <a:solidFill>
                  <a:schemeClr val="bg1"/>
                </a:solidFill>
              </a:rPr>
              <a:t>GROWTH</a:t>
            </a:r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1032" name="TextBox 28"/>
          <p:cNvSpPr txBox="1">
            <a:spLocks noChangeArrowheads="1"/>
          </p:cNvSpPr>
          <p:nvPr/>
        </p:nvSpPr>
        <p:spPr bwMode="auto">
          <a:xfrm rot="-5400000">
            <a:off x="-199231" y="4163219"/>
            <a:ext cx="2827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</a:rPr>
              <a:t>16%</a:t>
            </a:r>
            <a:r>
              <a:rPr lang="en-US" sz="1200">
                <a:solidFill>
                  <a:schemeClr val="bg1"/>
                </a:solidFill>
              </a:rPr>
              <a:t> INCREASE</a:t>
            </a: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67638" y="4325938"/>
            <a:ext cx="149542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  <a:cs typeface="+mn-cs"/>
              </a:rPr>
              <a:t>41 %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OF THEM WERE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JUSTIFIED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0" name="Рисунок 9" descr="поляри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7101"/>
            <a:ext cx="2311283" cy="2516409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476500" y="2032000"/>
            <a:ext cx="6426200" cy="241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just">
              <a:defRPr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300" b="1" dirty="0" err="1" smtClean="0">
                <a:solidFill>
                  <a:schemeClr val="accent1">
                    <a:lumMod val="50000"/>
                  </a:schemeClr>
                </a:solidFill>
              </a:rPr>
              <a:t>Polaris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en-US" sz="2300" b="1" dirty="0" err="1" smtClean="0">
                <a:solidFill>
                  <a:schemeClr val="accent1">
                    <a:lumMod val="50000"/>
                  </a:schemeClr>
                </a:solidFill>
              </a:rPr>
              <a:t>vs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en-US" sz="2300" b="1" kern="0" dirty="0" smtClean="0">
                <a:solidFill>
                  <a:schemeClr val="accent1">
                    <a:lumMod val="50000"/>
                  </a:schemeClr>
                </a:solidFill>
              </a:rPr>
              <a:t>Redmond</a:t>
            </a:r>
            <a:r>
              <a:rPr lang="ru-RU" sz="2300" b="1" kern="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en-US" sz="2300" b="1" kern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300" b="1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23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Производитель </a:t>
            </a:r>
            <a:r>
              <a:rPr lang="ru-RU" sz="2300" kern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мультиварок</a:t>
            </a:r>
            <a:r>
              <a:rPr lang="ru-RU" sz="23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«</a:t>
            </a:r>
            <a:r>
              <a:rPr lang="en-US" sz="23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Redmond</a:t>
            </a:r>
            <a:r>
              <a:rPr lang="ru-RU" sz="23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»</a:t>
            </a:r>
            <a:endParaRPr lang="en-US" sz="2300" kern="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just">
              <a:defRPr/>
            </a:pPr>
            <a:r>
              <a:rPr lang="ru-RU" sz="23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зарегистрировал товарный знак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Multicook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и</a:t>
            </a:r>
            <a:r>
              <a:rPr lang="ru-RU" sz="2300" dirty="0" smtClean="0"/>
              <a:t>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требовал изъять все 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мультиварки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конкурента «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Polaris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» с такой функцией из магазинов - нарушение ч. 2 ст.14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0872" y="5974834"/>
            <a:ext cx="776442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Суд поддержал позицию СПб УФАС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4749800"/>
            <a:ext cx="84201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На основании решения СПб УФАС Роспатент аннулировал регистрацию товарного знака 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Multicook</a:t>
            </a:r>
            <a:endParaRPr lang="ru-RU" sz="2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300" kern="0" dirty="0" smtClean="0">
                <a:solidFill>
                  <a:schemeClr val="accent1">
                    <a:lumMod val="50000"/>
                  </a:schemeClr>
                </a:solidFill>
              </a:rPr>
              <a:t>Redmond </a:t>
            </a:r>
            <a:r>
              <a:rPr lang="ru-RU" sz="2300" kern="0" dirty="0" smtClean="0">
                <a:solidFill>
                  <a:schemeClr val="accent1">
                    <a:lumMod val="50000"/>
                  </a:schemeClr>
                </a:solidFill>
              </a:rPr>
              <a:t>оштрафован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2700" y="1025437"/>
            <a:ext cx="5816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Всего по ст.14 возбуждено 63 дела</a:t>
            </a:r>
          </a:p>
          <a:p>
            <a:pPr>
              <a:defRPr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Уплачено 324 тыс. руб. штрафов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02CA5A-5F5C-4C3F-9A0B-22BB7A527839}" type="slidenum">
              <a:rPr lang="ru-RU" altLang="ru-RU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2054" name="TextBox 25"/>
          <p:cNvSpPr txBox="1">
            <a:spLocks noChangeArrowheads="1"/>
          </p:cNvSpPr>
          <p:nvPr/>
        </p:nvSpPr>
        <p:spPr bwMode="auto">
          <a:xfrm rot="-5400000">
            <a:off x="2488407" y="4652169"/>
            <a:ext cx="2827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FFFF"/>
                </a:solidFill>
              </a:rPr>
              <a:t>РОСТ В 6 РАЗ</a:t>
            </a:r>
          </a:p>
        </p:txBody>
      </p:sp>
      <p:sp>
        <p:nvSpPr>
          <p:cNvPr id="2055" name="TextBox 27"/>
          <p:cNvSpPr txBox="1">
            <a:spLocks noChangeArrowheads="1"/>
          </p:cNvSpPr>
          <p:nvPr/>
        </p:nvSpPr>
        <p:spPr bwMode="auto">
          <a:xfrm rot="-5400000">
            <a:off x="1160463" y="4805362"/>
            <a:ext cx="2827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FFFF"/>
                </a:solidFill>
              </a:rPr>
              <a:t>РОСТ 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В 2 РАЗА</a:t>
            </a:r>
          </a:p>
        </p:txBody>
      </p:sp>
      <p:sp>
        <p:nvSpPr>
          <p:cNvPr id="2056" name="TextBox 28"/>
          <p:cNvSpPr txBox="1">
            <a:spLocks noChangeArrowheads="1"/>
          </p:cNvSpPr>
          <p:nvPr/>
        </p:nvSpPr>
        <p:spPr bwMode="auto">
          <a:xfrm rot="-5400000">
            <a:off x="-157162" y="4227512"/>
            <a:ext cx="282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FFFF"/>
                </a:solidFill>
              </a:rPr>
              <a:t> 62%</a:t>
            </a:r>
            <a:r>
              <a:rPr lang="en-US" sz="1200">
                <a:solidFill>
                  <a:srgbClr val="FFFFFF"/>
                </a:solidFill>
              </a:rPr>
              <a:t> INCREASE</a:t>
            </a: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057" name="TextBox 12"/>
          <p:cNvSpPr txBox="1">
            <a:spLocks noChangeArrowheads="1"/>
          </p:cNvSpPr>
          <p:nvPr/>
        </p:nvSpPr>
        <p:spPr bwMode="auto">
          <a:xfrm>
            <a:off x="7924800" y="4325938"/>
            <a:ext cx="1219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solidFill>
                  <a:schemeClr val="bg1"/>
                </a:solidFill>
              </a:rPr>
              <a:t>41 %</a:t>
            </a:r>
          </a:p>
          <a:p>
            <a:pPr algn="ctr"/>
            <a:r>
              <a:rPr lang="en-US" sz="1100">
                <a:solidFill>
                  <a:schemeClr val="bg1"/>
                </a:solidFill>
              </a:rPr>
              <a:t>WAS</a:t>
            </a:r>
          </a:p>
          <a:p>
            <a:pPr algn="ctr"/>
            <a:r>
              <a:rPr lang="en-US" sz="1100">
                <a:solidFill>
                  <a:schemeClr val="bg1"/>
                </a:solidFill>
              </a:rPr>
              <a:t>JUSTIFIED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23837" y="0"/>
            <a:ext cx="8666163" cy="5746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sz="2800" b="1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Значимые дела ст.14</a:t>
            </a:r>
            <a:endParaRPr lang="ru-RU" sz="2800" b="1" kern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Рисунок 10" descr="вал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078707"/>
            <a:ext cx="3864693" cy="1804193"/>
          </a:xfrm>
          <a:prstGeom prst="rect">
            <a:avLst/>
          </a:prstGeom>
        </p:spPr>
      </p:pic>
      <p:pic>
        <p:nvPicPr>
          <p:cNvPr id="12" name="Рисунок 11" descr="валя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8101" y="2959100"/>
            <a:ext cx="3835400" cy="162161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7800" y="1079500"/>
            <a:ext cx="4597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</a:rPr>
              <a:t>Валио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VS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 «Баба Валя»</a:t>
            </a:r>
          </a:p>
          <a:p>
            <a:endParaRPr lang="ru-RU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Дизайн упаковки масла «Баба Валя» сходен с упаковкой масла «</a:t>
            </a:r>
            <a:r>
              <a:rPr lang="ru-RU" sz="2600" dirty="0" err="1" smtClean="0">
                <a:solidFill>
                  <a:schemeClr val="accent1">
                    <a:lumMod val="50000"/>
                  </a:schemeClr>
                </a:solidFill>
              </a:rPr>
              <a:t>Валио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ru-RU" sz="2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" y="5549900"/>
            <a:ext cx="94361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В ходе рассмотрения ответчик изменил дизайн упаковок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9981" y="4755634"/>
            <a:ext cx="825011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Установлено нарушение ч.1 ст. 14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9981" y="3777734"/>
            <a:ext cx="432503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Проголосовало 21 тыс. чел. </a:t>
            </a:r>
          </a:p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58% - дизайн упаковок сходен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8E6CC-9DB9-4D9C-89CD-34D696EF8014}" type="slidenum">
              <a:rPr lang="ru-RU" altLang="ru-RU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684213" y="130175"/>
            <a:ext cx="8002587" cy="4191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ru-RU" sz="2800" b="1" kern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600" b="1" dirty="0" smtClean="0">
                <a:solidFill>
                  <a:schemeClr val="bg1"/>
                </a:solidFill>
              </a:rPr>
              <a:t>Злоупотребление доминирующим положением ст.10</a:t>
            </a:r>
            <a:endParaRPr lang="ru-RU" sz="26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6" name="Рисунок 25" descr="данон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0" y="990601"/>
            <a:ext cx="2984500" cy="168001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365500" y="952500"/>
            <a:ext cx="57785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Установлено, что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АО «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Данон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Россия»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рассчитывает базовые закупочные цен на сырое молоко для разных поставщиков по непрозрачным методикам, что ведет к созданию дискриминационных условий для поставщиков сырого молока нарушение п. 6 и п. 8 ст. 10.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2900" y="4765119"/>
            <a:ext cx="88011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Штраф на АО «</a:t>
            </a:r>
            <a:r>
              <a:rPr lang="ru-RU" sz="2600" dirty="0" err="1" smtClean="0">
                <a:solidFill>
                  <a:schemeClr val="accent1">
                    <a:lumMod val="50000"/>
                  </a:schemeClr>
                </a:solidFill>
              </a:rPr>
              <a:t>Данон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 Россия» 162 424 415,93руб. – самый крупный, наложенный СПб УФАС в 2015 году.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Решение, предписание и постановление обжалуются в судах.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236069-5AFD-498B-94B3-3EA4994951DE}" type="slidenum">
              <a:rPr lang="ru-RU" altLang="ru-RU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smtClean="0">
              <a:ea typeface="ＭＳ Ｐゴシック" pitchFamily="34" charset="-128"/>
            </a:endParaRPr>
          </a:p>
        </p:txBody>
      </p:sp>
      <p:pic>
        <p:nvPicPr>
          <p:cNvPr id="15" name="Рисунок 14" descr="монопол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687" y="1117600"/>
            <a:ext cx="3131026" cy="20701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8915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600" b="1" dirty="0" smtClean="0">
                <a:solidFill>
                  <a:schemeClr val="bg1"/>
                </a:solidFill>
              </a:rPr>
              <a:t>Злоупотребление </a:t>
            </a:r>
            <a:r>
              <a:rPr lang="ru-RU" sz="2600" b="1" dirty="0" smtClean="0">
                <a:solidFill>
                  <a:schemeClr val="bg1"/>
                </a:solidFill>
              </a:rPr>
              <a:t>доминирующим </a:t>
            </a:r>
            <a:r>
              <a:rPr lang="ru-RU" sz="2600" b="1" dirty="0" smtClean="0">
                <a:solidFill>
                  <a:schemeClr val="bg1"/>
                </a:solidFill>
              </a:rPr>
              <a:t>положением ст.10</a:t>
            </a:r>
            <a:endParaRPr lang="ru-RU" sz="26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3352800" y="1002516"/>
            <a:ext cx="57912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2015 году возбуждено 43 дела.</a:t>
            </a:r>
          </a:p>
          <a:p>
            <a:pPr>
              <a:defRPr/>
            </a:pPr>
            <a:endParaRPr lang="ru-RU" sz="2800" kern="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Рассмотрение 21 дела продолжится в 2016 г.</a:t>
            </a:r>
          </a:p>
          <a:p>
            <a:pPr>
              <a:defRPr/>
            </a:pPr>
            <a:endParaRPr lang="ru-RU" sz="2800" kern="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61 административное дело</a:t>
            </a:r>
            <a:endParaRPr lang="ru-RU" sz="2300" kern="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endParaRPr lang="ru-RU" sz="2300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1516" y="4120634"/>
            <a:ext cx="7555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kern="0" dirty="0" smtClean="0">
                <a:solidFill>
                  <a:schemeClr val="accent1">
                    <a:lumMod val="50000"/>
                  </a:schemeClr>
                </a:solidFill>
              </a:rPr>
              <a:t>Наложено штрафов на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67 972 640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руб.</a:t>
            </a:r>
            <a:endParaRPr lang="ru-RU" sz="2800" kern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504773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Практика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электро-сетевых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компаний – обжаловать все решения, предписания, постановления СПб УФАС в судах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>
                <a:solidFill>
                  <a:schemeClr val="bg1"/>
                </a:solidFill>
                <a:ea typeface="ＭＳ Ｐゴシック" pitchFamily="34" charset="-128"/>
              </a:rPr>
              <a:t>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76800" y="0"/>
            <a:ext cx="4054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Значимые дела </a:t>
            </a:r>
            <a:r>
              <a:rPr lang="ru-RU" sz="2800" b="1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ст.10</a:t>
            </a:r>
            <a:endParaRPr lang="ru-RU" sz="2800" b="1" kern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Рисунок 20" descr="ц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0337" y="1106487"/>
            <a:ext cx="3649663" cy="235790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06400" y="1143000"/>
            <a:ext cx="43688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ОАО «Северо-Западный промышленный железнодорожный транспорт» необоснованно прекратила подачу-уборку вагонов ООО «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ЦемЦентр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«Обводный» </a:t>
            </a:r>
          </a:p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Нарушение п. 4 ч. 1  ст.10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8800" y="5403334"/>
            <a:ext cx="80137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Суд признал законность решения и предписания </a:t>
            </a:r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1000" y="4046835"/>
            <a:ext cx="8458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Предписание - об осуществлении деятельности согласно нормам закона и в соответствии со спецификой отрасли</a:t>
            </a:r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3B0931-C926-48FD-A4F9-53DF0A3235F7}" type="slidenum">
              <a:rPr lang="ru-RU" altLang="ru-RU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35200" y="0"/>
            <a:ext cx="6695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Значимые </a:t>
            </a:r>
            <a:r>
              <a:rPr lang="ru-RU" sz="2800" b="1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дела с</a:t>
            </a:r>
            <a:r>
              <a:rPr lang="ru-RU" sz="2800" b="1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т.10</a:t>
            </a:r>
            <a:endParaRPr lang="ru-RU" sz="2800" b="1" kern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3" name="Рисунок 22" descr="Ленэнерг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" y="1597024"/>
            <a:ext cx="3371950" cy="189547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759200" y="977901"/>
            <a:ext cx="50419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ПАО «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Ленэнерго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» не предприняло своевременных мер по технологическому присоединению 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энергопринимающих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устройств более десяти физических и юридических лиц, что привело к нарушению интересов потребителей.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4102438"/>
            <a:ext cx="8966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Нарушение ч. 1 ст. 10 Решение и предписание в суде не обжаловались</a:t>
            </a:r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5100" y="5194638"/>
            <a:ext cx="8699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Штраф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49 568 640  руб.  - признан законным ФАС России.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 настоящее время штраф обжалуется в суде</a:t>
            </a:r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C58D5B-600B-4B67-8389-71B0454CC338}" type="slidenum">
              <a:rPr lang="ru-RU" altLang="ru-RU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4100" y="0"/>
            <a:ext cx="7876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Естественные монополии </a:t>
            </a:r>
            <a:r>
              <a:rPr lang="ru-RU" sz="2400" b="1" dirty="0" smtClean="0">
                <a:solidFill>
                  <a:schemeClr val="bg1"/>
                </a:solidFill>
              </a:rPr>
              <a:t>ч.1 ст. 9.21 </a:t>
            </a:r>
            <a:r>
              <a:rPr lang="ru-RU" sz="2400" b="1" dirty="0" err="1" smtClean="0">
                <a:solidFill>
                  <a:schemeClr val="bg1"/>
                </a:solidFill>
              </a:rPr>
              <a:t>КоАП</a:t>
            </a:r>
            <a:r>
              <a:rPr lang="ru-RU" sz="2400" b="1" dirty="0" smtClean="0">
                <a:solidFill>
                  <a:schemeClr val="bg1"/>
                </a:solidFill>
              </a:rPr>
              <a:t> РФ</a:t>
            </a:r>
            <a:endParaRPr lang="ru-RU" sz="24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Рисунок 8" descr="Ленэнерго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3550" y="1016001"/>
            <a:ext cx="3346450" cy="22309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0038" y="1174234"/>
            <a:ext cx="4968861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21 административный штраф на</a:t>
            </a:r>
          </a:p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АО «Санкт-Петербургские </a:t>
            </a:r>
          </a:p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электрические сети»</a:t>
            </a:r>
          </a:p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Проекты договоров о 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техприсоединении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к 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эл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. сетям либо не выдавались, либо выдавались с нарушением сроков.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7800" y="4299635"/>
            <a:ext cx="8255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Среди пострадавших  11 юр. лиц и 10 граждан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5214035"/>
            <a:ext cx="83058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Общая сумма штрафов 4 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млн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200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12454</TotalTime>
  <Words>958</Words>
  <Application>Microsoft Office PowerPoint</Application>
  <PresentationFormat>Экран (4:3)</PresentationFormat>
  <Paragraphs>151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Triumph Sparville</dc:creator>
  <cp:lastModifiedBy>to78-nerinovskaya</cp:lastModifiedBy>
  <cp:revision>1235</cp:revision>
  <cp:lastPrinted>2015-03-10T13:52:25Z</cp:lastPrinted>
  <dcterms:created xsi:type="dcterms:W3CDTF">2014-09-15T17:52:41Z</dcterms:created>
  <dcterms:modified xsi:type="dcterms:W3CDTF">2016-02-08T12:20:41Z</dcterms:modified>
</cp:coreProperties>
</file>