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91" r:id="rId2"/>
    <p:sldId id="561" r:id="rId3"/>
    <p:sldId id="539" r:id="rId4"/>
    <p:sldId id="563" r:id="rId5"/>
    <p:sldId id="559" r:id="rId6"/>
    <p:sldId id="562" r:id="rId7"/>
    <p:sldId id="538" r:id="rId8"/>
    <p:sldId id="392" r:id="rId9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33CC"/>
    <a:srgbClr val="9933FF"/>
    <a:srgbClr val="FF9900"/>
    <a:srgbClr val="00CCFF"/>
    <a:srgbClr val="14E6AF"/>
    <a:srgbClr val="FFDB69"/>
    <a:srgbClr val="BEA8F4"/>
    <a:srgbClr val="DAE1F6"/>
    <a:srgbClr val="E7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38" autoAdjust="0"/>
  </p:normalViewPr>
  <p:slideViewPr>
    <p:cSldViewPr>
      <p:cViewPr varScale="1">
        <p:scale>
          <a:sx n="65" d="100"/>
          <a:sy n="65" d="100"/>
        </p:scale>
        <p:origin x="1320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6" rIns="92473" bIns="46236" numCol="1" anchor="t" anchorCtr="0" compatLnSpc="1">
            <a:prstTxWarp prst="textNoShape">
              <a:avLst/>
            </a:prstTxWarp>
          </a:bodyPr>
          <a:lstStyle>
            <a:lvl1pPr defTabSz="924869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6" rIns="92473" bIns="46236" numCol="1" anchor="t" anchorCtr="0" compatLnSpc="1">
            <a:prstTxWarp prst="textNoShape">
              <a:avLst/>
            </a:prstTxWarp>
          </a:bodyPr>
          <a:lstStyle>
            <a:lvl1pPr algn="r" defTabSz="924869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6" rIns="92473" bIns="462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6" rIns="92473" bIns="46236" numCol="1" anchor="b" anchorCtr="0" compatLnSpc="1">
            <a:prstTxWarp prst="textNoShape">
              <a:avLst/>
            </a:prstTxWarp>
          </a:bodyPr>
          <a:lstStyle>
            <a:lvl1pPr defTabSz="924869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6" rIns="92473" bIns="46236" numCol="1" anchor="b" anchorCtr="0" compatLnSpc="1">
            <a:prstTxWarp prst="textNoShape">
              <a:avLst/>
            </a:prstTxWarp>
          </a:bodyPr>
          <a:lstStyle>
            <a:lvl1pPr algn="r" defTabSz="924869">
              <a:defRPr sz="12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673483B1-8ED7-436D-AC18-E536FB920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15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B065C-10BA-4E50-85F7-003B97AAC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C7DDB-26DF-496D-9A33-B5E0BB263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3E357-F66B-471F-8B9E-CC621DE1B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ED54B-4409-43D3-844C-91C5A54AE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C3055-A44A-40BD-AB59-62E6E33FD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A6D5C-0F03-4974-8B79-563F8218A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0887-560C-4B00-815B-ED10B1CD1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C143-12A4-4AC8-A9F6-279466DBA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0633-288C-4A01-878C-5ECEBD29C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6F95-A497-4B05-9BB4-E725F7C34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3CB9-AC9B-4456-A041-E149D8457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5152-6F79-49BD-925E-725CCECFD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355AD-C79A-4B89-AE21-1A587F77C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CDDE45B1-A11D-45AA-8EC3-837179F35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91" r:id="rId13"/>
    <p:sldLayoutId id="214748429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077"/>
          <p:cNvSpPr txBox="1">
            <a:spLocks noChangeArrowheads="1"/>
          </p:cNvSpPr>
          <p:nvPr/>
        </p:nvSpPr>
        <p:spPr bwMode="auto">
          <a:xfrm>
            <a:off x="1051560" y="5484815"/>
            <a:ext cx="79153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</a:pPr>
            <a:endParaRPr lang="ru-RU" sz="2000" dirty="0">
              <a:solidFill>
                <a:srgbClr val="008080"/>
              </a:solidFill>
              <a:ea typeface="ヒラギノ角ゴ Pro W3"/>
              <a:cs typeface="ヒラギノ角ゴ Pro W3"/>
            </a:endParaRPr>
          </a:p>
          <a:p>
            <a:pPr algn="r">
              <a:spcBef>
                <a:spcPct val="20000"/>
              </a:spcBef>
            </a:pPr>
            <a:r>
              <a:rPr lang="ru-RU" sz="2000" dirty="0">
                <a:solidFill>
                  <a:srgbClr val="008080"/>
                </a:solidFill>
                <a:ea typeface="ヒラギノ角ゴ Pro W3"/>
                <a:cs typeface="ヒラギノ角ゴ Pro W3"/>
              </a:rPr>
              <a:t>Золотухина И.А. </a:t>
            </a:r>
            <a:endParaRPr lang="en-US" sz="2000" dirty="0">
              <a:solidFill>
                <a:srgbClr val="008080"/>
              </a:solidFill>
              <a:ea typeface="ヒラギノ角ゴ Pro W3"/>
              <a:cs typeface="ヒラギノ角ゴ Pro W3"/>
            </a:endParaRPr>
          </a:p>
          <a:p>
            <a:pPr algn="r">
              <a:spcBef>
                <a:spcPct val="20000"/>
              </a:spcBef>
            </a:pPr>
            <a:r>
              <a:rPr lang="ru-RU" sz="2000" dirty="0">
                <a:solidFill>
                  <a:srgbClr val="008080"/>
                </a:solidFill>
                <a:ea typeface="ヒラギノ角ゴ Pro W3"/>
                <a:cs typeface="ヒラギノ角ゴ Pro W3"/>
              </a:rPr>
              <a:t>Санкт-Петербург, 3-4 июля 2017 г.</a:t>
            </a: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7" y="2205040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b="1">
                <a:solidFill>
                  <a:srgbClr val="008080"/>
                </a:solidFill>
              </a:rPr>
              <a:t>ФЕДЕРАЛЬНАЯ АНТИМОНОПОЛЬНАЯ СЛУЖБА</a:t>
            </a:r>
          </a:p>
          <a:p>
            <a:pPr algn="ctr"/>
            <a:endParaRPr lang="en-US" sz="2000" b="1">
              <a:solidFill>
                <a:srgbClr val="008080"/>
              </a:solidFill>
            </a:endParaRPr>
          </a:p>
        </p:txBody>
      </p:sp>
      <p:sp>
        <p:nvSpPr>
          <p:cNvPr id="3076" name="Text Box 3077"/>
          <p:cNvSpPr txBox="1">
            <a:spLocks noChangeArrowheads="1"/>
          </p:cNvSpPr>
          <p:nvPr/>
        </p:nvSpPr>
        <p:spPr bwMode="auto">
          <a:xfrm>
            <a:off x="2627315" y="5084763"/>
            <a:ext cx="6345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sz="2000" dirty="0">
                <a:solidFill>
                  <a:srgbClr val="FF0000"/>
                </a:solidFill>
                <a:ea typeface="ヒラギノ角ゴ Pro W3"/>
                <a:cs typeface="ヒラギノ角ゴ Pro W3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2977" y="3559603"/>
            <a:ext cx="87930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«Оценка состояния конкурентной среды на социально значимых и приоритетных рынках субъектов РФ»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75" y="214313"/>
            <a:ext cx="6572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7188" indent="-354013" algn="r">
              <a:spcBef>
                <a:spcPts val="180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  <a:defRPr/>
            </a:pPr>
            <a:r>
              <a:rPr lang="ru-RU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«Свобода конкуренции и эффективная защита предпринимательства        ради будущего России»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14400" y="116632"/>
            <a:ext cx="10972800" cy="48208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7"/>
            <a:ext cx="7776864" cy="5073428"/>
          </a:xfrm>
        </p:spPr>
        <p:txBody>
          <a:bodyPr/>
          <a:lstStyle/>
          <a:p>
            <a:pPr algn="just"/>
            <a:r>
              <a:rPr lang="ru-RU" sz="2400" dirty="0"/>
              <a:t>Включение на постоянной основе в ежегодный доклад о состоянии конкуренции в Российской Федерации материалов докладов о состоянии и развитии конкурентной среды на рынках товаров, работ и услуг (поручение </a:t>
            </a:r>
            <a:r>
              <a:rPr lang="ru-RU" sz="2400" dirty="0" smtClean="0"/>
              <a:t>И.И</a:t>
            </a:r>
            <a:r>
              <a:rPr lang="ru-RU" sz="2400" dirty="0"/>
              <a:t>. Шувалова от 02.04.2014 № ИШ-П13-2189)</a:t>
            </a:r>
          </a:p>
          <a:p>
            <a:pPr algn="just"/>
            <a:r>
              <a:rPr lang="ru-RU" sz="2400" dirty="0"/>
              <a:t>Разработка и внедрение единой формы отчетности в части информации о состоянии конкурентной среды в регионе на отдельных товарных рынках (протокол межведомственной рабочей группы от 09.02.2017 № 2-Д05)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A6D5C-0F03-4974-8B79-563F8218A76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2" descr="http://s14.buyreklama.ru/ekaterinburg/photos/33181912/5095397a5efb2f7ebbf4dc87a78529b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348880"/>
            <a:ext cx="936104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1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293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Проблемы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3789"/>
            <a:ext cx="6995120" cy="5116026"/>
          </a:xfrm>
        </p:spPr>
        <p:txBody>
          <a:bodyPr/>
          <a:lstStyle/>
          <a:p>
            <a:pPr algn="just"/>
            <a:r>
              <a:rPr lang="ru-RU" dirty="0" smtClean="0"/>
              <a:t>Не определено понятие </a:t>
            </a:r>
            <a:r>
              <a:rPr lang="ru-RU" dirty="0"/>
              <a:t>«конкурентная среда» </a:t>
            </a:r>
            <a:endParaRPr lang="ru-RU" dirty="0" smtClean="0"/>
          </a:p>
          <a:p>
            <a:pPr algn="just"/>
            <a:r>
              <a:rPr lang="ru-RU" dirty="0" smtClean="0"/>
              <a:t>Отсутствует </a:t>
            </a:r>
            <a:r>
              <a:rPr lang="ru-RU" dirty="0"/>
              <a:t>единая методика </a:t>
            </a:r>
            <a:r>
              <a:rPr lang="ru-RU" dirty="0" smtClean="0"/>
              <a:t>оценки состояния и развития </a:t>
            </a:r>
            <a:r>
              <a:rPr lang="ru-RU" dirty="0"/>
              <a:t>конкурентной среды</a:t>
            </a:r>
            <a:r>
              <a:rPr lang="en-US" dirty="0"/>
              <a:t> </a:t>
            </a:r>
            <a:r>
              <a:rPr lang="ru-RU" dirty="0"/>
              <a:t>на конкретных рынках субъекта Российской Федерации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Отсутствует методологическая база для отбора приоритетных рынков 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A6D5C-0F03-4974-8B79-563F8218A76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170" name="Picture 2" descr="http://pro-amour.ru/images/2012/06/question-mark-feather-600x656.jpg"/>
          <p:cNvPicPr>
            <a:picLocks noChangeAspect="1" noChangeArrowheads="1"/>
          </p:cNvPicPr>
          <p:nvPr/>
        </p:nvPicPr>
        <p:blipFill>
          <a:blip r:embed="rId2"/>
          <a:srcRect l="13750" t="13719" r="11249" b="8536"/>
          <a:stretch>
            <a:fillRect/>
          </a:stretch>
        </p:blipFill>
        <p:spPr bwMode="auto">
          <a:xfrm>
            <a:off x="7452320" y="1484784"/>
            <a:ext cx="1584176" cy="2952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19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245" y="114844"/>
            <a:ext cx="8568952" cy="548680"/>
          </a:xfrm>
        </p:spPr>
        <p:txBody>
          <a:bodyPr/>
          <a:lstStyle/>
          <a:p>
            <a:r>
              <a:rPr lang="ru-RU" sz="2800" dirty="0">
                <a:solidFill>
                  <a:schemeClr val="bg1"/>
                </a:solidFill>
              </a:rPr>
              <a:t>Что вкладывают в термин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конкурентная </a:t>
            </a:r>
            <a:r>
              <a:rPr lang="ru-RU" sz="2800" i="1" dirty="0">
                <a:solidFill>
                  <a:schemeClr val="bg1"/>
                </a:solidFill>
              </a:rPr>
              <a:t>среда </a:t>
            </a:r>
            <a:r>
              <a:rPr lang="ru-RU" sz="2800" dirty="0">
                <a:solidFill>
                  <a:schemeClr val="bg1"/>
                </a:solidFill>
              </a:rPr>
              <a:t>регионы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245" y="836711"/>
            <a:ext cx="8136904" cy="517970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</a:rPr>
              <a:t>Воронежская область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</a:p>
          <a:p>
            <a:r>
              <a:rPr lang="ru-RU" sz="2400" dirty="0"/>
              <a:t>динамика и структура количества хоз. </a:t>
            </a:r>
            <a:r>
              <a:rPr lang="ru-RU" sz="2400" dirty="0"/>
              <a:t>с</a:t>
            </a:r>
            <a:r>
              <a:rPr lang="ru-RU" sz="2400" dirty="0" smtClean="0"/>
              <a:t>убъектов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уровень конкуренции на рынках товаров и услуг;</a:t>
            </a:r>
          </a:p>
          <a:p>
            <a:r>
              <a:rPr lang="ru-RU" sz="2400" dirty="0"/>
              <a:t>удовлетворенность потребителей качеством товаров, работ и услуг и состоянием ценовой конкуренции;</a:t>
            </a:r>
          </a:p>
          <a:p>
            <a:r>
              <a:rPr lang="ru-RU" sz="2400" dirty="0"/>
              <a:t>оценка наличия и уровня преодолимости адм. барьеров;</a:t>
            </a:r>
          </a:p>
          <a:p>
            <a:r>
              <a:rPr lang="ru-RU" sz="2400" dirty="0"/>
              <a:t>характеристика экономических ограничений </a:t>
            </a:r>
            <a:r>
              <a:rPr lang="ru-RU" sz="2400" dirty="0" smtClean="0"/>
              <a:t>конкуренции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Новосибирская </a:t>
            </a:r>
            <a:r>
              <a:rPr lang="ru-RU" sz="2400" b="1" dirty="0">
                <a:solidFill>
                  <a:srgbClr val="00B050"/>
                </a:solidFill>
              </a:rPr>
              <a:t>область </a:t>
            </a:r>
          </a:p>
          <a:p>
            <a:pPr marL="0" indent="0">
              <a:buNone/>
            </a:pPr>
            <a:r>
              <a:rPr lang="ru-RU" sz="2400" dirty="0"/>
              <a:t>Благоприятная конкурентная среда – это  наличие равных возможностей, доступ к ресурсам и отсутствие преференций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3282" y="6537352"/>
            <a:ext cx="2133600" cy="304800"/>
          </a:xfrm>
        </p:spPr>
        <p:txBody>
          <a:bodyPr/>
          <a:lstStyle/>
          <a:p>
            <a:pPr>
              <a:defRPr/>
            </a:pPr>
            <a:fld id="{A3FA6D5C-0F03-4974-8B79-563F8218A76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718" y="1772816"/>
            <a:ext cx="1010761" cy="11965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718" y="4653136"/>
            <a:ext cx="1010761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8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293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Предложения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12576" y="1700808"/>
            <a:ext cx="8712968" cy="3456384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A6D5C-0F03-4974-8B79-563F8218A76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084692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Разработка методологии оценки состояния конкурентной среды на рынках субъектов </a:t>
            </a:r>
            <a:r>
              <a:rPr lang="ru-RU" sz="2800" b="1" dirty="0" smtClean="0"/>
              <a:t>РФ: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2038798"/>
            <a:ext cx="8784976" cy="2964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Обобщение лучших практик субъектов </a:t>
            </a:r>
            <a:r>
              <a:rPr lang="ru-RU" sz="2800" b="1" dirty="0" smtClean="0">
                <a:solidFill>
                  <a:schemeClr val="tx1"/>
                </a:solidFill>
              </a:rPr>
              <a:t>РФ </a:t>
            </a:r>
            <a:endParaRPr lang="ru-RU" sz="2800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Определение термина «конкурентная среда» для целей мониторинга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Определение наиболее значимых параметров состояния и развития конкурентной среды на региональных рынках</a:t>
            </a: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107504" y="5535270"/>
            <a:ext cx="8784976" cy="91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Проект порядка оценки состояния конкурентной среды на рынках субъектов </a:t>
            </a:r>
            <a:r>
              <a:rPr lang="ru-RU" sz="2800" b="1" dirty="0" smtClean="0">
                <a:solidFill>
                  <a:schemeClr val="tx1"/>
                </a:solidFill>
              </a:rPr>
              <a:t>РФ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 flipH="1">
            <a:off x="4396838" y="5003757"/>
            <a:ext cx="350325" cy="504056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5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14400" y="0"/>
            <a:ext cx="10972800" cy="692696"/>
          </a:xfrm>
        </p:spPr>
        <p:txBody>
          <a:bodyPr/>
          <a:lstStyle/>
          <a:p>
            <a:r>
              <a:rPr lang="ru-RU" sz="3600" dirty="0">
                <a:solidFill>
                  <a:schemeClr val="bg1"/>
                </a:solidFill>
              </a:rPr>
              <a:t>Практическое применение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980729"/>
            <a:ext cx="6867401" cy="5145436"/>
          </a:xfrm>
        </p:spPr>
        <p:txBody>
          <a:bodyPr/>
          <a:lstStyle/>
          <a:p>
            <a:r>
              <a:rPr lang="ru-RU" sz="2400" dirty="0" smtClean="0"/>
              <a:t>Оценка </a:t>
            </a:r>
            <a:r>
              <a:rPr lang="ru-RU" sz="2400" dirty="0"/>
              <a:t>состояния и развития конкурентной среды на рынках товаров, работ и услуг субъекта Российской Федерации по</a:t>
            </a:r>
            <a:r>
              <a:rPr lang="ru-RU" sz="2400" u="sng" dirty="0"/>
              <a:t> единой методике</a:t>
            </a:r>
          </a:p>
          <a:p>
            <a:r>
              <a:rPr lang="ru-RU" sz="2400" dirty="0"/>
              <a:t>Помощь в осуществлении </a:t>
            </a:r>
            <a:r>
              <a:rPr lang="ru-RU" sz="2400" u="sng" dirty="0" smtClean="0"/>
              <a:t>отбора </a:t>
            </a:r>
            <a:r>
              <a:rPr lang="ru-RU" sz="2400" dirty="0"/>
              <a:t>субъектом Российской Федерации приоритетных и социально значимых рынков</a:t>
            </a:r>
          </a:p>
          <a:p>
            <a:r>
              <a:rPr lang="ru-RU" sz="2400" u="sng" dirty="0" smtClean="0"/>
              <a:t>Сравнимость</a:t>
            </a:r>
            <a:r>
              <a:rPr lang="ru-RU" sz="2400" dirty="0" smtClean="0"/>
              <a:t> информации о состоянии конкурентной среды на рынках субъектов РФ для использования в Докладе </a:t>
            </a:r>
            <a:r>
              <a:rPr lang="ru-RU" sz="2400" dirty="0"/>
              <a:t>о состоянии конкуренции </a:t>
            </a:r>
            <a:r>
              <a:rPr lang="ru-RU" sz="2400" dirty="0" smtClean="0"/>
              <a:t>в Российской Федерации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A6D5C-0F03-4974-8B79-563F8218A76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188" y="2276872"/>
            <a:ext cx="233681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WELLCOME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44624" y="1124745"/>
            <a:ext cx="3744416" cy="136815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A6D5C-0F03-4974-8B79-563F8218A76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75012" y="1124745"/>
            <a:ext cx="47939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Методсовет</a:t>
            </a:r>
            <a:r>
              <a:rPr lang="ru-RU" b="1" dirty="0">
                <a:solidFill>
                  <a:schemeClr val="tx1"/>
                </a:solidFill>
              </a:rPr>
              <a:t> ФАС России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Утверждение порядка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11960" y="2525997"/>
            <a:ext cx="4680520" cy="1848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Минэкономразвития </a:t>
            </a:r>
            <a:r>
              <a:rPr lang="ru-RU" b="1" dirty="0">
                <a:solidFill>
                  <a:schemeClr val="tx1"/>
                </a:solidFill>
              </a:rPr>
              <a:t>России,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АСИ, </a:t>
            </a:r>
            <a:r>
              <a:rPr lang="ru-RU" b="1" dirty="0" smtClean="0">
                <a:solidFill>
                  <a:schemeClr val="tx1"/>
                </a:solidFill>
              </a:rPr>
              <a:t>Аналитический центр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Предложения </a:t>
            </a:r>
            <a:r>
              <a:rPr lang="ru-RU" dirty="0">
                <a:solidFill>
                  <a:schemeClr val="tx1"/>
                </a:solidFill>
              </a:rPr>
              <a:t>в проект порядка,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рецензирование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8630" y="2525997"/>
            <a:ext cx="3117227" cy="1819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Уполномоченные органы субъектов РФ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Предложения в проект порядка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82280" y="5013175"/>
            <a:ext cx="4793976" cy="151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ФАС России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Подготовка проекта порядка </a:t>
            </a:r>
            <a:r>
              <a:rPr lang="ru-RU" dirty="0" smtClean="0">
                <a:solidFill>
                  <a:schemeClr val="tx1"/>
                </a:solidFill>
              </a:rPr>
              <a:t>оценки состояния конкурентной среды на рынках субъектов </a:t>
            </a:r>
            <a:r>
              <a:rPr lang="ru-RU" dirty="0">
                <a:solidFill>
                  <a:schemeClr val="tx1"/>
                </a:solidFill>
              </a:rPr>
              <a:t>РФ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923928" y="2039145"/>
            <a:ext cx="0" cy="29230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6876256" y="4374604"/>
            <a:ext cx="504056" cy="63857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7" idx="2"/>
          </p:cNvCxnSpPr>
          <p:nvPr/>
        </p:nvCxnSpPr>
        <p:spPr>
          <a:xfrm>
            <a:off x="1717244" y="4345296"/>
            <a:ext cx="365036" cy="6678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8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1"/>
          <p:cNvGrpSpPr>
            <a:grpSpLocks/>
          </p:cNvGrpSpPr>
          <p:nvPr/>
        </p:nvGrpSpPr>
        <p:grpSpPr bwMode="auto">
          <a:xfrm>
            <a:off x="2643174" y="1928802"/>
            <a:ext cx="4705350" cy="2362200"/>
            <a:chOff x="1676400" y="2743200"/>
            <a:chExt cx="4343400" cy="2362200"/>
          </a:xfrm>
        </p:grpSpPr>
        <p:pic>
          <p:nvPicPr>
            <p:cNvPr id="11270" name="Picture 5" descr="FAS-logo-color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7" descr="twitter_newbird_blue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3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dirty="0">
                  <a:solidFill>
                    <a:srgbClr val="333399"/>
                  </a:solidFill>
                </a:rPr>
                <a:t>www.fas.gov.ru</a:t>
              </a:r>
            </a:p>
          </p:txBody>
        </p:sp>
        <p:sp>
          <p:nvSpPr>
            <p:cNvPr id="11274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FAS-book</a:t>
              </a:r>
            </a:p>
          </p:txBody>
        </p:sp>
        <p:sp>
          <p:nvSpPr>
            <p:cNvPr id="11275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34832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rus_fas</a:t>
              </a:r>
            </a:p>
          </p:txBody>
        </p:sp>
      </p:grp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28596" y="1071546"/>
            <a:ext cx="7958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333399"/>
                </a:solidFill>
              </a:rPr>
              <a:t>СПАСИБО ЗА ВНИМАНИЕ!</a:t>
            </a:r>
            <a:r>
              <a:rPr lang="en-US" sz="2000" b="1" dirty="0">
                <a:solidFill>
                  <a:srgbClr val="333399"/>
                </a:solidFill>
              </a:rPr>
              <a:t/>
            </a:r>
            <a:br>
              <a:rPr lang="en-US" sz="2000" b="1" dirty="0">
                <a:solidFill>
                  <a:srgbClr val="333399"/>
                </a:solidFill>
              </a:rPr>
            </a:br>
            <a:endParaRPr lang="ru-RU" sz="2000" b="1" dirty="0">
              <a:solidFill>
                <a:srgbClr val="333399"/>
              </a:solidFill>
            </a:endParaRPr>
          </a:p>
        </p:txBody>
      </p:sp>
      <p:pic>
        <p:nvPicPr>
          <p:cNvPr id="1126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2" y="428625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11"/>
          <p:cNvSpPr txBox="1">
            <a:spLocks noChangeArrowheads="1"/>
          </p:cNvSpPr>
          <p:nvPr/>
        </p:nvSpPr>
        <p:spPr bwMode="auto">
          <a:xfrm>
            <a:off x="3571870" y="4357694"/>
            <a:ext cx="25241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>
                <a:solidFill>
                  <a:srgbClr val="333399"/>
                </a:solidFill>
              </a:rPr>
              <a:t>fasovka</a:t>
            </a:r>
            <a:endParaRPr lang="ru-RU" sz="3000" dirty="0">
              <a:solidFill>
                <a:srgbClr val="333399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1868" y="4839033"/>
            <a:ext cx="428628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3000" dirty="0">
              <a:solidFill>
                <a:srgbClr val="333399"/>
              </a:solidFill>
            </a:endParaRPr>
          </a:p>
          <a:p>
            <a:r>
              <a:rPr lang="en-US" sz="3000" dirty="0">
                <a:solidFill>
                  <a:srgbClr val="333399"/>
                </a:solidFill>
              </a:rPr>
              <a:t>zolotuhina@fas.gov.ru</a:t>
            </a:r>
            <a:endParaRPr lang="ru-RU" sz="3000" dirty="0">
              <a:solidFill>
                <a:srgbClr val="333399"/>
              </a:solidFill>
            </a:endParaRPr>
          </a:p>
          <a:p>
            <a:r>
              <a:rPr lang="en-US" sz="3000" dirty="0">
                <a:solidFill>
                  <a:srgbClr val="333399"/>
                </a:solidFill>
              </a:rPr>
              <a:t>contr@fas.gov.ru</a:t>
            </a:r>
            <a:endParaRPr lang="ru-RU" sz="3000" dirty="0">
              <a:solidFill>
                <a:srgbClr val="333399"/>
              </a:solidFill>
            </a:endParaRPr>
          </a:p>
        </p:txBody>
      </p:sp>
      <p:pic>
        <p:nvPicPr>
          <p:cNvPr id="2052" name="Picture 4" descr="http://belgorod.er.ru/media/userdata/news/2012/02/16/28757a52cdd1fd07f8d9180148c98e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 flipV="1">
            <a:off x="2714614" y="5429264"/>
            <a:ext cx="785777" cy="589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29049</TotalTime>
  <Words>359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ＭＳ Ｐゴシック</vt:lpstr>
      <vt:lpstr>ＭＳ Ｐゴシック</vt:lpstr>
      <vt:lpstr>Arial</vt:lpstr>
      <vt:lpstr>ヒラギノ角ゴ Pro W3</vt:lpstr>
      <vt:lpstr>Оформление по умолчанию</vt:lpstr>
      <vt:lpstr>Презентация PowerPoint</vt:lpstr>
      <vt:lpstr>Задачи</vt:lpstr>
      <vt:lpstr>Проблемы </vt:lpstr>
      <vt:lpstr>Что вкладывают в термин  конкурентная среда регионы</vt:lpstr>
      <vt:lpstr>Предложения </vt:lpstr>
      <vt:lpstr>Практическое применение </vt:lpstr>
      <vt:lpstr>WELLCOME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Золотухина Ирина Александровна</cp:lastModifiedBy>
  <cp:revision>1578</cp:revision>
  <cp:lastPrinted>2017-06-27T12:13:18Z</cp:lastPrinted>
  <dcterms:created xsi:type="dcterms:W3CDTF">2011-08-24T07:02:51Z</dcterms:created>
  <dcterms:modified xsi:type="dcterms:W3CDTF">2017-06-27T12:36:22Z</dcterms:modified>
</cp:coreProperties>
</file>