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91" r:id="rId2"/>
    <p:sldId id="487" r:id="rId3"/>
    <p:sldId id="549" r:id="rId4"/>
    <p:sldId id="550" r:id="rId5"/>
    <p:sldId id="530" r:id="rId6"/>
    <p:sldId id="522" r:id="rId7"/>
    <p:sldId id="553" r:id="rId8"/>
    <p:sldId id="529" r:id="rId9"/>
    <p:sldId id="554" r:id="rId10"/>
    <p:sldId id="546" r:id="rId11"/>
    <p:sldId id="560" r:id="rId12"/>
    <p:sldId id="523" r:id="rId13"/>
    <p:sldId id="556" r:id="rId14"/>
    <p:sldId id="525" r:id="rId15"/>
    <p:sldId id="533" r:id="rId16"/>
    <p:sldId id="561" r:id="rId17"/>
    <p:sldId id="555" r:id="rId18"/>
    <p:sldId id="534" r:id="rId19"/>
    <p:sldId id="535" r:id="rId20"/>
    <p:sldId id="536" r:id="rId21"/>
    <p:sldId id="527" r:id="rId22"/>
    <p:sldId id="562" r:id="rId23"/>
    <p:sldId id="539" r:id="rId24"/>
    <p:sldId id="559" r:id="rId25"/>
    <p:sldId id="538" r:id="rId26"/>
    <p:sldId id="392" r:id="rId27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33CC"/>
    <a:srgbClr val="9933FF"/>
    <a:srgbClr val="FF9900"/>
    <a:srgbClr val="00CCFF"/>
    <a:srgbClr val="14E6AF"/>
    <a:srgbClr val="FFDB69"/>
    <a:srgbClr val="BEA8F4"/>
    <a:srgbClr val="DAE1F6"/>
    <a:srgbClr val="E7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38" autoAdjust="0"/>
  </p:normalViewPr>
  <p:slideViewPr>
    <p:cSldViewPr>
      <p:cViewPr varScale="1">
        <p:scale>
          <a:sx n="94" d="100"/>
          <a:sy n="94" d="100"/>
        </p:scale>
        <p:origin x="12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CBFFB-F1EF-46F8-AABE-91EDFA1CED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8D442-9A22-406D-A978-A995071D7B0B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</a:rPr>
            <a:t>Заказчики проекта. Минэкономразвития РФ, ФАС, АСИ, АЦ при Правительстве Российской Федерации </a:t>
          </a:r>
          <a:endParaRPr lang="ru-RU" sz="1800" b="1" dirty="0">
            <a:latin typeface="+mn-lt"/>
          </a:endParaRPr>
        </a:p>
      </dgm:t>
    </dgm:pt>
    <dgm:pt modelId="{2FF03F5D-593E-4A8D-B8CD-B57BF6567EC2}" type="parTrans" cxnId="{E2B3D755-EC86-47EA-8A43-B13F04E64191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E5B65679-E65E-4C57-A4D1-871B0727A5F4}" type="sibTrans" cxnId="{E2B3D755-EC86-47EA-8A43-B13F04E64191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4453BDB8-5F75-4D3D-ABE6-7140B3D724A8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</a:rPr>
            <a:t>Куратор проекта. Глава Республики Саха (Якутия), первый вице-премьер Республики Саха  (Якутия)</a:t>
          </a:r>
          <a:endParaRPr lang="ru-RU" sz="1800" b="1" dirty="0">
            <a:latin typeface="+mn-lt"/>
          </a:endParaRPr>
        </a:p>
      </dgm:t>
    </dgm:pt>
    <dgm:pt modelId="{A4258688-5678-4336-A37D-8A598FDF8053}" type="parTrans" cxnId="{18DB2016-FBD7-445A-918C-311DB0B54D46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FF44C3C4-F5DB-4E4C-BFAC-2E1290CC2740}" type="sibTrans" cxnId="{18DB2016-FBD7-445A-918C-311DB0B54D46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67997AC6-65E3-41D2-8C59-A0111B6C9BFA}">
      <dgm:prSet phldrT="[Текст]"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just" rtl="0"/>
          <a:r>
            <a:rPr lang="ru-RU" sz="1800" b="1" dirty="0" smtClean="0">
              <a:latin typeface="+mn-lt"/>
            </a:rPr>
            <a:t>Проектный офис. Межведомственная рабочая группа по внедрению Стандарта развития конкуренции</a:t>
          </a:r>
          <a:endParaRPr lang="ru-RU" sz="1800" b="1" dirty="0">
            <a:latin typeface="+mn-lt"/>
          </a:endParaRPr>
        </a:p>
      </dgm:t>
    </dgm:pt>
    <dgm:pt modelId="{E40F74FB-3C4C-4D17-8178-341EC5E3920B}" type="parTrans" cxnId="{79005A61-A2E5-4A33-906C-0964A8FCADC9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1138B5E9-E079-4E10-84E6-945CDE664C4D}" type="sibTrans" cxnId="{79005A61-A2E5-4A33-906C-0964A8FCADC9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495D7450-B10B-4991-97A5-08E234A49A19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</a:rPr>
            <a:t>Менеджер проекта. Должностное лицо уполномоченного органа по внедрению Стандарта развития конкуренции</a:t>
          </a:r>
          <a:endParaRPr lang="ru-RU" sz="1800" b="1" dirty="0">
            <a:latin typeface="+mn-lt"/>
          </a:endParaRPr>
        </a:p>
      </dgm:t>
    </dgm:pt>
    <dgm:pt modelId="{574FABE8-8661-4E86-AB9F-A93E072E97A3}" type="parTrans" cxnId="{6B54E948-3A9C-4A16-B164-EBAD23F504D4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EBCAF77C-229C-4DB5-9291-07F1A764E054}" type="sibTrans" cxnId="{6B54E948-3A9C-4A16-B164-EBAD23F504D4}">
      <dgm:prSet/>
      <dgm:spPr/>
      <dgm:t>
        <a:bodyPr/>
        <a:lstStyle/>
        <a:p>
          <a:endParaRPr lang="ru-RU" sz="1600" b="1">
            <a:latin typeface="Arial Narrow" pitchFamily="34" charset="0"/>
          </a:endParaRPr>
        </a:p>
      </dgm:t>
    </dgm:pt>
    <dgm:pt modelId="{12DDA4B2-C711-4B63-94E5-9807010FA882}">
      <dgm:prSet custT="1"/>
      <dgm:spPr>
        <a:solidFill>
          <a:schemeClr val="tx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800" b="1" dirty="0" smtClean="0">
              <a:latin typeface="+mn-lt"/>
            </a:rPr>
            <a:t>Команда проекта. Должностные лица отраслевых министерств,  представители предпринимательского сообщества</a:t>
          </a:r>
          <a:r>
            <a:rPr lang="ru-RU" sz="1800" b="1" dirty="0" smtClean="0">
              <a:latin typeface="Arial Narrow" pitchFamily="34" charset="0"/>
            </a:rPr>
            <a:t>,  интервьюеры , должностные лица  контролирующих органов</a:t>
          </a:r>
          <a:endParaRPr lang="ru-RU" sz="1800" b="1" dirty="0">
            <a:latin typeface="Arial Narrow" pitchFamily="34" charset="0"/>
          </a:endParaRPr>
        </a:p>
      </dgm:t>
    </dgm:pt>
    <dgm:pt modelId="{D566B4C9-89BA-4AC0-A548-5430136D0BDB}" type="parTrans" cxnId="{21F597A5-BBEA-470F-9053-DC5284E13D17}">
      <dgm:prSet/>
      <dgm:spPr/>
      <dgm:t>
        <a:bodyPr/>
        <a:lstStyle/>
        <a:p>
          <a:endParaRPr lang="ru-RU"/>
        </a:p>
      </dgm:t>
    </dgm:pt>
    <dgm:pt modelId="{FB511D5B-B158-4CC4-B8DB-EBFB05EE4A1C}" type="sibTrans" cxnId="{21F597A5-BBEA-470F-9053-DC5284E13D17}">
      <dgm:prSet/>
      <dgm:spPr/>
      <dgm:t>
        <a:bodyPr/>
        <a:lstStyle/>
        <a:p>
          <a:endParaRPr lang="ru-RU"/>
        </a:p>
      </dgm:t>
    </dgm:pt>
    <dgm:pt modelId="{2E243CF6-92AF-4315-8E5B-45DFB346EEA8}" type="pres">
      <dgm:prSet presAssocID="{FEFCBFFB-F1EF-46F8-AABE-91EDFA1CED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7E81E5-E481-4C98-A8E8-B2D4655B68F5}" type="pres">
      <dgm:prSet presAssocID="{FEFCBFFB-F1EF-46F8-AABE-91EDFA1CEDBF}" presName="Name1" presStyleCnt="0"/>
      <dgm:spPr/>
    </dgm:pt>
    <dgm:pt modelId="{43C0FACC-D832-4F9E-A540-B1A384535549}" type="pres">
      <dgm:prSet presAssocID="{FEFCBFFB-F1EF-46F8-AABE-91EDFA1CEDBF}" presName="cycle" presStyleCnt="0"/>
      <dgm:spPr/>
    </dgm:pt>
    <dgm:pt modelId="{021E284F-A27A-4195-A31E-AF88F73DC87B}" type="pres">
      <dgm:prSet presAssocID="{FEFCBFFB-F1EF-46F8-AABE-91EDFA1CEDBF}" presName="srcNode" presStyleLbl="node1" presStyleIdx="0" presStyleCnt="5"/>
      <dgm:spPr/>
    </dgm:pt>
    <dgm:pt modelId="{3738DF24-C641-425B-8928-180A020C69D6}" type="pres">
      <dgm:prSet presAssocID="{FEFCBFFB-F1EF-46F8-AABE-91EDFA1CEDBF}" presName="conn" presStyleLbl="parChTrans1D2" presStyleIdx="0" presStyleCnt="1"/>
      <dgm:spPr/>
      <dgm:t>
        <a:bodyPr/>
        <a:lstStyle/>
        <a:p>
          <a:endParaRPr lang="ru-RU"/>
        </a:p>
      </dgm:t>
    </dgm:pt>
    <dgm:pt modelId="{DB376C2B-594C-4890-94E9-69FF57C3675B}" type="pres">
      <dgm:prSet presAssocID="{FEFCBFFB-F1EF-46F8-AABE-91EDFA1CEDBF}" presName="extraNode" presStyleLbl="node1" presStyleIdx="0" presStyleCnt="5"/>
      <dgm:spPr/>
    </dgm:pt>
    <dgm:pt modelId="{7A8842F1-EE38-4BD5-A1A4-8848511744AC}" type="pres">
      <dgm:prSet presAssocID="{FEFCBFFB-F1EF-46F8-AABE-91EDFA1CEDBF}" presName="dstNode" presStyleLbl="node1" presStyleIdx="0" presStyleCnt="5"/>
      <dgm:spPr/>
    </dgm:pt>
    <dgm:pt modelId="{73DF43EA-4A12-41E4-BD97-886A5F30B4CB}" type="pres">
      <dgm:prSet presAssocID="{85F8D442-9A22-406D-A978-A995071D7B0B}" presName="text_1" presStyleLbl="node1" presStyleIdx="0" presStyleCnt="5" custScaleX="98585" custScaleY="88427" custLinFactNeighborX="-3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1419CF8-AFCC-42C5-B2C6-460073FDE4D8}" type="pres">
      <dgm:prSet presAssocID="{85F8D442-9A22-406D-A978-A995071D7B0B}" presName="accent_1" presStyleCnt="0"/>
      <dgm:spPr/>
    </dgm:pt>
    <dgm:pt modelId="{D91A1765-0DC6-44E3-A043-4FCDC21CAF75}" type="pres">
      <dgm:prSet presAssocID="{85F8D442-9A22-406D-A978-A995071D7B0B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1543495-C60C-4B0F-8555-EA8DF374FD0D}" type="pres">
      <dgm:prSet presAssocID="{4453BDB8-5F75-4D3D-ABE6-7140B3D724A8}" presName="text_2" presStyleLbl="node1" presStyleIdx="1" presStyleCnt="5" custScaleX="96475" custScaleY="86691" custLinFactNeighborX="-378" custLinFactNeighborY="-176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BFD9A-8CDB-4120-B02C-6235C025497A}" type="pres">
      <dgm:prSet presAssocID="{4453BDB8-5F75-4D3D-ABE6-7140B3D724A8}" presName="accent_2" presStyleCnt="0"/>
      <dgm:spPr/>
    </dgm:pt>
    <dgm:pt modelId="{E3DA05E9-4399-46FE-9847-44FD1F3122F2}" type="pres">
      <dgm:prSet presAssocID="{4453BDB8-5F75-4D3D-ABE6-7140B3D724A8}" presName="accentRepeatNode" presStyleLbl="solidFgAcc1" presStyleIdx="1" presStyleCnt="5" custLinFactNeighborX="-16861" custLinFactNeighborY="-70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8989E2-8D64-458A-8ECB-716D436FB859}" type="pres">
      <dgm:prSet presAssocID="{67997AC6-65E3-41D2-8C59-A0111B6C9BFA}" presName="text_3" presStyleLbl="node1" presStyleIdx="2" presStyleCnt="5" custScaleY="94301" custLinFactNeighborX="-1585" custLinFactNeighborY="-71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846C1EA-7C79-493B-B028-73EF594BD0E8}" type="pres">
      <dgm:prSet presAssocID="{67997AC6-65E3-41D2-8C59-A0111B6C9BFA}" presName="accent_3" presStyleCnt="0"/>
      <dgm:spPr/>
    </dgm:pt>
    <dgm:pt modelId="{1BC4ED0C-BAFC-4290-9CE2-F8A4E9FA1F19}" type="pres">
      <dgm:prSet presAssocID="{67997AC6-65E3-41D2-8C59-A0111B6C9BFA}" presName="accentRepeatNode" presStyleLbl="solidFgAcc1" presStyleIdx="2" presStyleCnt="5" custLinFactNeighborX="-28070" custLinFactNeighborY="-129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29E1E3-E017-467F-86B4-9851ADF06560}" type="pres">
      <dgm:prSet presAssocID="{495D7450-B10B-4991-97A5-08E234A49A19}" presName="text_4" presStyleLbl="node1" presStyleIdx="3" presStyleCnt="5" custScaleX="94681" custScaleY="98822" custLinFactNeighborX="391" custLinFactNeighborY="11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067CBBE-B7EB-4983-99E9-3EC1763A8965}" type="pres">
      <dgm:prSet presAssocID="{495D7450-B10B-4991-97A5-08E234A49A19}" presName="accent_4" presStyleCnt="0"/>
      <dgm:spPr/>
    </dgm:pt>
    <dgm:pt modelId="{620808AA-E3A3-4C58-9252-695CFCF07B32}" type="pres">
      <dgm:prSet presAssocID="{495D7450-B10B-4991-97A5-08E234A49A19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C185D6-5BC5-482F-8A8E-5069B05F8AC8}" type="pres">
      <dgm:prSet presAssocID="{12DDA4B2-C711-4B63-94E5-9807010FA88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CA52A-511A-47F9-BFA0-5224F09D1168}" type="pres">
      <dgm:prSet presAssocID="{12DDA4B2-C711-4B63-94E5-9807010FA882}" presName="accent_5" presStyleCnt="0"/>
      <dgm:spPr/>
    </dgm:pt>
    <dgm:pt modelId="{FAD41E05-7FA9-4C42-AA5A-664CDA3CF363}" type="pres">
      <dgm:prSet presAssocID="{12DDA4B2-C711-4B63-94E5-9807010FA882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FA55ECC-3192-4205-B7AF-2346C15219EB}" type="presOf" srcId="{FEFCBFFB-F1EF-46F8-AABE-91EDFA1CEDBF}" destId="{2E243CF6-92AF-4315-8E5B-45DFB346EEA8}" srcOrd="0" destOrd="0" presId="urn:microsoft.com/office/officeart/2008/layout/VerticalCurvedList"/>
    <dgm:cxn modelId="{9C42F4EB-60C7-4B26-B77D-BDBFEFE2AC8C}" type="presOf" srcId="{12DDA4B2-C711-4B63-94E5-9807010FA882}" destId="{E0C185D6-5BC5-482F-8A8E-5069B05F8AC8}" srcOrd="0" destOrd="0" presId="urn:microsoft.com/office/officeart/2008/layout/VerticalCurvedList"/>
    <dgm:cxn modelId="{99E8071A-C42B-4FB0-99F3-71A63A2B0299}" type="presOf" srcId="{495D7450-B10B-4991-97A5-08E234A49A19}" destId="{4829E1E3-E017-467F-86B4-9851ADF06560}" srcOrd="0" destOrd="0" presId="urn:microsoft.com/office/officeart/2008/layout/VerticalCurvedList"/>
    <dgm:cxn modelId="{3302A8EF-E1CD-4B20-9926-D2DFA399A5BC}" type="presOf" srcId="{4453BDB8-5F75-4D3D-ABE6-7140B3D724A8}" destId="{21543495-C60C-4B0F-8555-EA8DF374FD0D}" srcOrd="0" destOrd="0" presId="urn:microsoft.com/office/officeart/2008/layout/VerticalCurvedList"/>
    <dgm:cxn modelId="{E8F18944-6627-4AF4-A72B-C2974E93AD7B}" type="presOf" srcId="{85F8D442-9A22-406D-A978-A995071D7B0B}" destId="{73DF43EA-4A12-41E4-BD97-886A5F30B4CB}" srcOrd="0" destOrd="0" presId="urn:microsoft.com/office/officeart/2008/layout/VerticalCurvedList"/>
    <dgm:cxn modelId="{21F597A5-BBEA-470F-9053-DC5284E13D17}" srcId="{FEFCBFFB-F1EF-46F8-AABE-91EDFA1CEDBF}" destId="{12DDA4B2-C711-4B63-94E5-9807010FA882}" srcOrd="4" destOrd="0" parTransId="{D566B4C9-89BA-4AC0-A548-5430136D0BDB}" sibTransId="{FB511D5B-B158-4CC4-B8DB-EBFB05EE4A1C}"/>
    <dgm:cxn modelId="{7A526D48-E9E2-48B3-BF0D-AFC9F05C6BC4}" type="presOf" srcId="{67997AC6-65E3-41D2-8C59-A0111B6C9BFA}" destId="{F98989E2-8D64-458A-8ECB-716D436FB859}" srcOrd="0" destOrd="0" presId="urn:microsoft.com/office/officeart/2008/layout/VerticalCurvedList"/>
    <dgm:cxn modelId="{79005A61-A2E5-4A33-906C-0964A8FCADC9}" srcId="{FEFCBFFB-F1EF-46F8-AABE-91EDFA1CEDBF}" destId="{67997AC6-65E3-41D2-8C59-A0111B6C9BFA}" srcOrd="2" destOrd="0" parTransId="{E40F74FB-3C4C-4D17-8178-341EC5E3920B}" sibTransId="{1138B5E9-E079-4E10-84E6-945CDE664C4D}"/>
    <dgm:cxn modelId="{8A9DBA0C-1CD9-4FB9-9442-167887A3942E}" type="presOf" srcId="{E5B65679-E65E-4C57-A4D1-871B0727A5F4}" destId="{3738DF24-C641-425B-8928-180A020C69D6}" srcOrd="0" destOrd="0" presId="urn:microsoft.com/office/officeart/2008/layout/VerticalCurvedList"/>
    <dgm:cxn modelId="{E2B3D755-EC86-47EA-8A43-B13F04E64191}" srcId="{FEFCBFFB-F1EF-46F8-AABE-91EDFA1CEDBF}" destId="{85F8D442-9A22-406D-A978-A995071D7B0B}" srcOrd="0" destOrd="0" parTransId="{2FF03F5D-593E-4A8D-B8CD-B57BF6567EC2}" sibTransId="{E5B65679-E65E-4C57-A4D1-871B0727A5F4}"/>
    <dgm:cxn modelId="{6B54E948-3A9C-4A16-B164-EBAD23F504D4}" srcId="{FEFCBFFB-F1EF-46F8-AABE-91EDFA1CEDBF}" destId="{495D7450-B10B-4991-97A5-08E234A49A19}" srcOrd="3" destOrd="0" parTransId="{574FABE8-8661-4E86-AB9F-A93E072E97A3}" sibTransId="{EBCAF77C-229C-4DB5-9291-07F1A764E054}"/>
    <dgm:cxn modelId="{18DB2016-FBD7-445A-918C-311DB0B54D46}" srcId="{FEFCBFFB-F1EF-46F8-AABE-91EDFA1CEDBF}" destId="{4453BDB8-5F75-4D3D-ABE6-7140B3D724A8}" srcOrd="1" destOrd="0" parTransId="{A4258688-5678-4336-A37D-8A598FDF8053}" sibTransId="{FF44C3C4-F5DB-4E4C-BFAC-2E1290CC2740}"/>
    <dgm:cxn modelId="{D2C96EF6-98D1-458C-B972-ECDE6CB41111}" type="presParOf" srcId="{2E243CF6-92AF-4315-8E5B-45DFB346EEA8}" destId="{3C7E81E5-E481-4C98-A8E8-B2D4655B68F5}" srcOrd="0" destOrd="0" presId="urn:microsoft.com/office/officeart/2008/layout/VerticalCurvedList"/>
    <dgm:cxn modelId="{AD3C1273-1BE6-46CC-8924-0B783243939E}" type="presParOf" srcId="{3C7E81E5-E481-4C98-A8E8-B2D4655B68F5}" destId="{43C0FACC-D832-4F9E-A540-B1A384535549}" srcOrd="0" destOrd="0" presId="urn:microsoft.com/office/officeart/2008/layout/VerticalCurvedList"/>
    <dgm:cxn modelId="{C696C3E9-92D3-4289-9181-8758A128BF07}" type="presParOf" srcId="{43C0FACC-D832-4F9E-A540-B1A384535549}" destId="{021E284F-A27A-4195-A31E-AF88F73DC87B}" srcOrd="0" destOrd="0" presId="urn:microsoft.com/office/officeart/2008/layout/VerticalCurvedList"/>
    <dgm:cxn modelId="{9AC26419-D317-4BB0-ACC9-8EC5823D22EB}" type="presParOf" srcId="{43C0FACC-D832-4F9E-A540-B1A384535549}" destId="{3738DF24-C641-425B-8928-180A020C69D6}" srcOrd="1" destOrd="0" presId="urn:microsoft.com/office/officeart/2008/layout/VerticalCurvedList"/>
    <dgm:cxn modelId="{D6AE27DA-EDB1-4639-93D6-EBC5E47307D4}" type="presParOf" srcId="{43C0FACC-D832-4F9E-A540-B1A384535549}" destId="{DB376C2B-594C-4890-94E9-69FF57C3675B}" srcOrd="2" destOrd="0" presId="urn:microsoft.com/office/officeart/2008/layout/VerticalCurvedList"/>
    <dgm:cxn modelId="{1FD09B92-8C52-4584-A25E-E6000CF9EC2C}" type="presParOf" srcId="{43C0FACC-D832-4F9E-A540-B1A384535549}" destId="{7A8842F1-EE38-4BD5-A1A4-8848511744AC}" srcOrd="3" destOrd="0" presId="urn:microsoft.com/office/officeart/2008/layout/VerticalCurvedList"/>
    <dgm:cxn modelId="{0A72C96E-594C-43AB-AB6F-D893BDD671D6}" type="presParOf" srcId="{3C7E81E5-E481-4C98-A8E8-B2D4655B68F5}" destId="{73DF43EA-4A12-41E4-BD97-886A5F30B4CB}" srcOrd="1" destOrd="0" presId="urn:microsoft.com/office/officeart/2008/layout/VerticalCurvedList"/>
    <dgm:cxn modelId="{5185996D-1C4D-4490-8BD4-F3B9641D9960}" type="presParOf" srcId="{3C7E81E5-E481-4C98-A8E8-B2D4655B68F5}" destId="{51419CF8-AFCC-42C5-B2C6-460073FDE4D8}" srcOrd="2" destOrd="0" presId="urn:microsoft.com/office/officeart/2008/layout/VerticalCurvedList"/>
    <dgm:cxn modelId="{1C028520-74AF-448B-9E59-69CC09384273}" type="presParOf" srcId="{51419CF8-AFCC-42C5-B2C6-460073FDE4D8}" destId="{D91A1765-0DC6-44E3-A043-4FCDC21CAF75}" srcOrd="0" destOrd="0" presId="urn:microsoft.com/office/officeart/2008/layout/VerticalCurvedList"/>
    <dgm:cxn modelId="{67506ABA-8B44-44E0-8D0A-FD3011CD58BD}" type="presParOf" srcId="{3C7E81E5-E481-4C98-A8E8-B2D4655B68F5}" destId="{21543495-C60C-4B0F-8555-EA8DF374FD0D}" srcOrd="3" destOrd="0" presId="urn:microsoft.com/office/officeart/2008/layout/VerticalCurvedList"/>
    <dgm:cxn modelId="{99A0EF82-4121-4BE8-95C4-65A113BCBDB9}" type="presParOf" srcId="{3C7E81E5-E481-4C98-A8E8-B2D4655B68F5}" destId="{A48BFD9A-8CDB-4120-B02C-6235C025497A}" srcOrd="4" destOrd="0" presId="urn:microsoft.com/office/officeart/2008/layout/VerticalCurvedList"/>
    <dgm:cxn modelId="{961F7163-E8B1-4252-83FE-D80FB5C192FE}" type="presParOf" srcId="{A48BFD9A-8CDB-4120-B02C-6235C025497A}" destId="{E3DA05E9-4399-46FE-9847-44FD1F3122F2}" srcOrd="0" destOrd="0" presId="urn:microsoft.com/office/officeart/2008/layout/VerticalCurvedList"/>
    <dgm:cxn modelId="{6DCA752D-7A52-4131-8EA2-2183A2462420}" type="presParOf" srcId="{3C7E81E5-E481-4C98-A8E8-B2D4655B68F5}" destId="{F98989E2-8D64-458A-8ECB-716D436FB859}" srcOrd="5" destOrd="0" presId="urn:microsoft.com/office/officeart/2008/layout/VerticalCurvedList"/>
    <dgm:cxn modelId="{9C0B3411-FEE7-4917-8CDA-3C90E6E26819}" type="presParOf" srcId="{3C7E81E5-E481-4C98-A8E8-B2D4655B68F5}" destId="{B846C1EA-7C79-493B-B028-73EF594BD0E8}" srcOrd="6" destOrd="0" presId="urn:microsoft.com/office/officeart/2008/layout/VerticalCurvedList"/>
    <dgm:cxn modelId="{013F28D5-21C2-45A3-A286-45FF381B5A7F}" type="presParOf" srcId="{B846C1EA-7C79-493B-B028-73EF594BD0E8}" destId="{1BC4ED0C-BAFC-4290-9CE2-F8A4E9FA1F19}" srcOrd="0" destOrd="0" presId="urn:microsoft.com/office/officeart/2008/layout/VerticalCurvedList"/>
    <dgm:cxn modelId="{2DF540EE-713E-4B2B-BA48-4EA3261BBD73}" type="presParOf" srcId="{3C7E81E5-E481-4C98-A8E8-B2D4655B68F5}" destId="{4829E1E3-E017-467F-86B4-9851ADF06560}" srcOrd="7" destOrd="0" presId="urn:microsoft.com/office/officeart/2008/layout/VerticalCurvedList"/>
    <dgm:cxn modelId="{3E650E88-145F-4B61-8F80-9AF0525E48D9}" type="presParOf" srcId="{3C7E81E5-E481-4C98-A8E8-B2D4655B68F5}" destId="{C067CBBE-B7EB-4983-99E9-3EC1763A8965}" srcOrd="8" destOrd="0" presId="urn:microsoft.com/office/officeart/2008/layout/VerticalCurvedList"/>
    <dgm:cxn modelId="{FDBAD636-4B9C-4A62-B303-C43EC28B3F48}" type="presParOf" srcId="{C067CBBE-B7EB-4983-99E9-3EC1763A8965}" destId="{620808AA-E3A3-4C58-9252-695CFCF07B32}" srcOrd="0" destOrd="0" presId="urn:microsoft.com/office/officeart/2008/layout/VerticalCurvedList"/>
    <dgm:cxn modelId="{3AAD5215-344E-4081-82A4-CB0D0225AFD1}" type="presParOf" srcId="{3C7E81E5-E481-4C98-A8E8-B2D4655B68F5}" destId="{E0C185D6-5BC5-482F-8A8E-5069B05F8AC8}" srcOrd="9" destOrd="0" presId="urn:microsoft.com/office/officeart/2008/layout/VerticalCurvedList"/>
    <dgm:cxn modelId="{8130FA62-51FD-4C70-908B-A896C54607BC}" type="presParOf" srcId="{3C7E81E5-E481-4C98-A8E8-B2D4655B68F5}" destId="{339CA52A-511A-47F9-BFA0-5224F09D1168}" srcOrd="10" destOrd="0" presId="urn:microsoft.com/office/officeart/2008/layout/VerticalCurvedList"/>
    <dgm:cxn modelId="{0E7373FD-328D-4BFF-9419-BCAFFABF722E}" type="presParOf" srcId="{339CA52A-511A-47F9-BFA0-5224F09D1168}" destId="{FAD41E05-7FA9-4C42-AA5A-664CDA3CF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defTabSz="92486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>
            <a:lvl1pPr algn="r" defTabSz="92486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defTabSz="924869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6" rIns="92473" bIns="46236" numCol="1" anchor="b" anchorCtr="0" compatLnSpc="1">
            <a:prstTxWarp prst="textNoShape">
              <a:avLst/>
            </a:prstTxWarp>
          </a:bodyPr>
          <a:lstStyle>
            <a:lvl1pPr algn="r" defTabSz="924869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73483B1-8ED7-436D-AC18-E536FB920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5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065C-10BA-4E50-85F7-003B97AA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C7DDB-26DF-496D-9A33-B5E0BB263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E357-F66B-471F-8B9E-CC621DE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D54B-4409-43D3-844C-91C5A54A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3055-A44A-40BD-AB59-62E6E33FD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A6D5C-0F03-4974-8B79-563F8218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0887-560C-4B00-815B-ED10B1CD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C143-12A4-4AC8-A9F6-279466DBA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0633-288C-4A01-878C-5ECEBD29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6F95-A497-4B05-9BB4-E725F7C34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3CB9-AC9B-4456-A041-E149D845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5152-6F79-49BD-925E-725CCECFD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5AD-C79A-4B89-AE21-1A587F77C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CDDE45B1-A11D-45AA-8EC3-837179F35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  <p:sldLayoutId id="2147484291" r:id="rId13"/>
    <p:sldLayoutId id="214748429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.zakupki.mos.ru/" TargetMode="External"/><Relationship Id="rId2" Type="http://schemas.openxmlformats.org/officeDocument/2006/relationships/hyperlink" Target="http://tender.mos.ru/the-exchang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nom.pnzreg.ru/programmi_uluchssheniya_klimata/standart" TargetMode="External"/><Relationship Id="rId4" Type="http://schemas.openxmlformats.org/officeDocument/2006/relationships/hyperlink" Target="http://investinpenza.com/Investors/Strateg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77"/>
          <p:cNvSpPr txBox="1">
            <a:spLocks noChangeArrowheads="1"/>
          </p:cNvSpPr>
          <p:nvPr/>
        </p:nvSpPr>
        <p:spPr bwMode="auto">
          <a:xfrm>
            <a:off x="1051560" y="5484813"/>
            <a:ext cx="79153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endParaRPr lang="ru-RU" sz="2000" dirty="0" smtClean="0">
              <a:solidFill>
                <a:srgbClr val="008080"/>
              </a:solidFill>
              <a:ea typeface="ヒラギノ角ゴ Pro W3"/>
              <a:cs typeface="ヒラギノ角ゴ Pro W3"/>
            </a:endParaRPr>
          </a:p>
          <a:p>
            <a:pPr algn="r">
              <a:spcBef>
                <a:spcPct val="20000"/>
              </a:spcBef>
            </a:pP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Мишеловин В.Б.</a:t>
            </a:r>
            <a:endParaRPr lang="en-US" sz="2000" dirty="0" smtClean="0">
              <a:solidFill>
                <a:srgbClr val="008080"/>
              </a:solidFill>
              <a:ea typeface="ヒラギノ角ゴ Pro W3"/>
              <a:cs typeface="ヒラギノ角ゴ Pro W3"/>
            </a:endParaRPr>
          </a:p>
          <a:p>
            <a:pPr algn="r">
              <a:spcBef>
                <a:spcPct val="20000"/>
              </a:spcBef>
            </a:pP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г. </a:t>
            </a: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Санкт-Петербург</a:t>
            </a: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, </a:t>
            </a: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ヒラギノ角ゴ Pro W3"/>
              </a:rPr>
              <a:t>июль 2017г</a:t>
            </a:r>
            <a:r>
              <a:rPr lang="ru-RU" sz="2000" dirty="0">
                <a:solidFill>
                  <a:srgbClr val="008080"/>
                </a:solidFill>
                <a:ea typeface="ヒラギノ角ゴ Pro W3"/>
                <a:cs typeface="ヒラギノ角ゴ Pro W3"/>
              </a:rPr>
              <a:t>.</a:t>
            </a: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22050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>
                <a:solidFill>
                  <a:srgbClr val="008080"/>
                </a:solidFill>
              </a:rPr>
              <a:t>ФЕДЕРАЛЬНАЯ АНТИМОНОПОЛЬНАЯ СЛУЖБА</a:t>
            </a:r>
          </a:p>
          <a:p>
            <a:pPr algn="ctr"/>
            <a:endParaRPr lang="en-US" sz="2000" b="1">
              <a:solidFill>
                <a:srgbClr val="008080"/>
              </a:solidFill>
            </a:endParaRPr>
          </a:p>
        </p:txBody>
      </p:sp>
      <p:sp>
        <p:nvSpPr>
          <p:cNvPr id="3076" name="Text Box 3077"/>
          <p:cNvSpPr txBox="1">
            <a:spLocks noChangeArrowheads="1"/>
          </p:cNvSpPr>
          <p:nvPr/>
        </p:nvSpPr>
        <p:spPr bwMode="auto">
          <a:xfrm>
            <a:off x="2627313" y="5084763"/>
            <a:ext cx="6345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 dirty="0">
                <a:solidFill>
                  <a:srgbClr val="FF0000"/>
                </a:solidFill>
                <a:ea typeface="ヒラギノ角ゴ Pro W3"/>
                <a:cs typeface="ヒラギノ角ゴ Pro W3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8793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«Практик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внедрения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Стандарта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развития   конкуренции   в субъектах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75" y="214313"/>
            <a:ext cx="65722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4013" algn="r">
              <a:spcBef>
                <a:spcPts val="1800"/>
              </a:spcBef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  <a:defRPr/>
            </a:pPr>
            <a:r>
              <a:rPr lang="ru-RU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«Свобода конкуренции и эффективная защита предпринимательства        ради будущего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ПРИМЕРЫ ПРАКТИК РАЗВИТИЯ КОНКУРЕНЦИИ НА МУНИЦИПАЛЬНОМ </a:t>
            </a:r>
            <a:r>
              <a:rPr lang="ru-RU" sz="2400" b="1" dirty="0" smtClean="0">
                <a:solidFill>
                  <a:schemeClr val="bg1"/>
                </a:solidFill>
              </a:rPr>
              <a:t>УРОВНЕ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267744" y="948409"/>
            <a:ext cx="4038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Краснодарский край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РЫНОК ИННОВАЦИОННОЙ ПРОДУКЦИИ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81064"/>
            <a:ext cx="8229600" cy="509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Рынок розничной торговли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08720"/>
            <a:ext cx="8291265" cy="5832648"/>
          </a:xfrm>
        </p:spPr>
        <p:txBody>
          <a:bodyPr/>
          <a:lstStyle/>
          <a:p>
            <a:pPr marL="0" indent="0" algn="ctr">
              <a:buNone/>
            </a:pPr>
            <a:endParaRPr lang="ru-RU" sz="1200" dirty="0" smtClean="0">
              <a:solidFill>
                <a:srgbClr val="00808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8080"/>
                </a:solidFill>
              </a:rPr>
              <a:t>Липецкая область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Единственный регион </a:t>
            </a:r>
            <a:r>
              <a:rPr lang="ru-RU" sz="1800" b="1" dirty="0">
                <a:solidFill>
                  <a:schemeClr val="tx1"/>
                </a:solidFill>
              </a:rPr>
              <a:t>в Российской Федерации,  где не взимается плата за участие в областных ярмарках розничной торговли.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1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800" dirty="0" smtClean="0"/>
              <a:t>Основные </a:t>
            </a:r>
            <a:r>
              <a:rPr lang="ru-RU" sz="1800" dirty="0"/>
              <a:t>виды продуктов питания на ярмарках реализуются по ценам производителей или с минимальными торговыми надбавками, что на 15-20 процентов ниже среднего уровня потребительских цен. </a:t>
            </a:r>
          </a:p>
          <a:p>
            <a:pPr marL="541338" indent="-360363" algn="just">
              <a:buFont typeface="Wingdings" panose="05000000000000000000" pitchFamily="2" charset="2"/>
              <a:buChar char="ü"/>
            </a:pPr>
            <a:r>
              <a:rPr lang="ru-RU" sz="1800" dirty="0"/>
              <a:t>В 2016 году состоялось 137 областных и 12,2 тысяч муниципальных ярмарок, функционируют 56 постоянно действующих ярмарочных и торговых площадок на 1700 торговых мест.</a:t>
            </a:r>
          </a:p>
          <a:p>
            <a:pPr marL="541338" indent="-360363"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Проект </a:t>
            </a:r>
            <a:r>
              <a:rPr lang="ru-RU" sz="1800" dirty="0"/>
              <a:t>«Развитие молодежной кооперации», в рамках которого создано 52 кооператива в сельскохозяйственной и производственной сферах.</a:t>
            </a:r>
          </a:p>
          <a:p>
            <a:pPr marL="541338" indent="-360363" algn="just">
              <a:buFont typeface="Wingdings" panose="05000000000000000000" pitchFamily="2" charset="2"/>
              <a:buChar char="ü"/>
            </a:pPr>
            <a:r>
              <a:rPr lang="ru-RU" sz="1800" dirty="0"/>
              <a:t>В 2016 году проведен Всероссийский молодежный Форум «Ты-предприниматель» на тему: «Деревня – душа России: возрождение через кооперацию». </a:t>
            </a:r>
            <a:r>
              <a:rPr lang="ru-RU" sz="1800" dirty="0" smtClean="0"/>
              <a:t>Участниками </a:t>
            </a:r>
            <a:r>
              <a:rPr lang="ru-RU" sz="1800" dirty="0"/>
              <a:t>стали 500 человек </a:t>
            </a:r>
            <a:r>
              <a:rPr lang="ru-RU" sz="1800" dirty="0" smtClean="0"/>
              <a:t>из области </a:t>
            </a:r>
            <a:r>
              <a:rPr lang="ru-RU" sz="1800" dirty="0"/>
              <a:t>и регионов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5" r="32042"/>
          <a:stretch/>
        </p:blipFill>
        <p:spPr>
          <a:xfrm>
            <a:off x="2123728" y="898319"/>
            <a:ext cx="936104" cy="1107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b="5321"/>
          <a:stretch/>
        </p:blipFill>
        <p:spPr>
          <a:xfrm>
            <a:off x="6084168" y="947375"/>
            <a:ext cx="1245000" cy="10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ПРИМЕРЫ ПРАКТИК РАЗВИТИЯ КОНКУРЕНЦИИ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</a:rPr>
              <a:t>РЫНКАХ СОЦИАЛЬНОЙ СФЕРЫ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848872" cy="460851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552700" y="1115306"/>
            <a:ext cx="4038600" cy="60466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Томская область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-45720"/>
            <a:ext cx="8713788" cy="765175"/>
          </a:xfrm>
        </p:spPr>
        <p:txBody>
          <a:bodyPr/>
          <a:lstStyle/>
          <a:p>
            <a:pPr>
              <a:tabLst>
                <a:tab pos="421798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ПРИМЕРЫ ПРАКТИК РАЗВИТИЯ КОНКУРЕНЦИИ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НА РЫНКЕ УСЛУГ ДОШКОЛЬНОГО ОБРАЗОВАНИЯ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half" idx="1"/>
          </p:nvPr>
        </p:nvSpPr>
        <p:spPr>
          <a:xfrm>
            <a:off x="395536" y="1136936"/>
            <a:ext cx="7067128" cy="52210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ХМАО</a:t>
            </a:r>
          </a:p>
          <a:p>
            <a:pPr marL="361950" indent="0"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«Сертификат </a:t>
            </a:r>
            <a:r>
              <a:rPr lang="ru-RU" sz="1800" dirty="0">
                <a:solidFill>
                  <a:schemeClr val="tx1"/>
                </a:solidFill>
              </a:rPr>
              <a:t>дошкольника» на право финансового обеспечения места в организации, осуществляющей образовательную деятельность по реализации образовательных программ дошкольного </a:t>
            </a:r>
            <a:r>
              <a:rPr lang="ru-RU" sz="1800" dirty="0" smtClean="0">
                <a:solidFill>
                  <a:schemeClr val="tx1"/>
                </a:solidFill>
              </a:rPr>
              <a:t>образования.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61950" indent="0" algn="just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361950" indent="0" algn="just"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льготы </a:t>
            </a:r>
            <a:r>
              <a:rPr lang="ru-RU" sz="1800" dirty="0" smtClean="0">
                <a:solidFill>
                  <a:schemeClr val="tx1"/>
                </a:solidFill>
              </a:rPr>
              <a:t>на аренду </a:t>
            </a:r>
            <a:r>
              <a:rPr lang="ru-RU" sz="1800" dirty="0">
                <a:solidFill>
                  <a:schemeClr val="tx1"/>
                </a:solidFill>
              </a:rPr>
              <a:t>для </a:t>
            </a:r>
            <a:r>
              <a:rPr lang="ru-RU" sz="1800" dirty="0" smtClean="0">
                <a:solidFill>
                  <a:schemeClr val="tx1"/>
                </a:solidFill>
              </a:rPr>
              <a:t>частных образовательных </a:t>
            </a:r>
            <a:r>
              <a:rPr lang="ru-RU" sz="1800" dirty="0">
                <a:solidFill>
                  <a:schemeClr val="tx1"/>
                </a:solidFill>
              </a:rPr>
              <a:t>организаций: </a:t>
            </a:r>
          </a:p>
          <a:p>
            <a:pPr marL="361950" indent="-180975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- 1 рубль/1 </a:t>
            </a:r>
            <a:r>
              <a:rPr lang="ru-RU" sz="1800" dirty="0" err="1">
                <a:solidFill>
                  <a:schemeClr val="tx1"/>
                </a:solidFill>
              </a:rPr>
              <a:t>кв.м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в год </a:t>
            </a:r>
            <a:r>
              <a:rPr lang="ru-RU" sz="1800" dirty="0">
                <a:solidFill>
                  <a:schemeClr val="tx1"/>
                </a:solidFill>
              </a:rPr>
              <a:t>в долгосрочную аренду </a:t>
            </a:r>
            <a:r>
              <a:rPr lang="ru-RU" sz="1800" dirty="0" smtClean="0">
                <a:solidFill>
                  <a:schemeClr val="tx1"/>
                </a:solidFill>
              </a:rPr>
              <a:t>с </a:t>
            </a:r>
            <a:r>
              <a:rPr lang="ru-RU" sz="1800" dirty="0">
                <a:solidFill>
                  <a:schemeClr val="tx1"/>
                </a:solidFill>
              </a:rPr>
              <a:t>условием капитальных </a:t>
            </a:r>
            <a:r>
              <a:rPr lang="ru-RU" sz="1800" dirty="0" smtClean="0">
                <a:solidFill>
                  <a:schemeClr val="tx1"/>
                </a:solidFill>
              </a:rPr>
              <a:t>вложений; 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гранты в форме субсидий из бюджета города организациям, создавшим условия для получения образования обучающимся с ограниченными возможностями здоровья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4163" r="11101" b="4258"/>
          <a:stretch/>
        </p:blipFill>
        <p:spPr>
          <a:xfrm>
            <a:off x="7536396" y="3663529"/>
            <a:ext cx="1458096" cy="1774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36936"/>
            <a:ext cx="1458096" cy="16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ПРИМЕРЫ ПРАКТИК РАЗВИТИЯ КОНКУРЕНЦИИ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НА РЫНКЕ УСЛУГ ДОШКОЛЬНОГО ОБРАЗОВАНИЯ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658594"/>
            <a:ext cx="8208912" cy="472273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23728" y="1125938"/>
            <a:ext cx="4038600" cy="53265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Томская область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iznet.ru/upload/iblock/85a/85aac0632998e4becbf2e41f79c00d57.jpg"/>
          <p:cNvPicPr>
            <a:picLocks noChangeAspect="1" noChangeArrowheads="1"/>
          </p:cNvPicPr>
          <p:nvPr/>
        </p:nvPicPr>
        <p:blipFill>
          <a:blip r:embed="rId2"/>
          <a:srcRect l="15000" r="11874"/>
          <a:stretch>
            <a:fillRect/>
          </a:stretch>
        </p:blipFill>
        <p:spPr bwMode="auto">
          <a:xfrm>
            <a:off x="7358082" y="4162353"/>
            <a:ext cx="1785918" cy="2442265"/>
          </a:xfrm>
          <a:prstGeom prst="rect">
            <a:avLst/>
          </a:prstGeom>
          <a:noFill/>
        </p:spPr>
      </p:pic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6603"/>
          </a:xfrm>
        </p:spPr>
        <p:txBody>
          <a:bodyPr/>
          <a:lstStyle/>
          <a:p>
            <a:pPr>
              <a:tabLst>
                <a:tab pos="4217988" algn="l"/>
              </a:tabLst>
            </a:pPr>
            <a:r>
              <a:rPr lang="ru-RU" sz="1800" b="1" dirty="0" smtClean="0">
                <a:solidFill>
                  <a:schemeClr val="bg1"/>
                </a:solidFill>
              </a:rPr>
              <a:t>ПРИМЕРЫ ПРАКТИК РАЗВИТИЯ КОНКУРЕНЦИИ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НА РЫНКЕ УСЛУГ ПСИХОЛОГО-ПЕДАГОГИЧЕСКОГО СОПРОВОЖДЕНИЯ ДЕТЕЙ 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484" y="908863"/>
            <a:ext cx="87154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Омская область</a:t>
            </a:r>
          </a:p>
          <a:p>
            <a:pPr algn="ctr"/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800" dirty="0" smtClean="0"/>
              <a:t>по </a:t>
            </a:r>
            <a:r>
              <a:rPr lang="ru-RU" sz="1800" dirty="0"/>
              <a:t>инициативе </a:t>
            </a:r>
            <a:r>
              <a:rPr lang="ru-RU" sz="1800" dirty="0" smtClean="0"/>
              <a:t>АСИ </a:t>
            </a:r>
            <a:r>
              <a:rPr lang="ru-RU" sz="1800" dirty="0"/>
              <a:t>и  Института коррекционной педагогики РАО Омская область вошла в число 4-х пилотных регионов Российской Федерации по реализации проекта «Система доступного  и непрерывного  образования детей  с ОВЗ с раннего возраста» (2016-2019 годы</a:t>
            </a:r>
            <a:r>
              <a:rPr lang="ru-RU" sz="1800" dirty="0" smtClean="0"/>
              <a:t>);</a:t>
            </a:r>
          </a:p>
          <a:p>
            <a:endParaRPr lang="ru-RU" sz="1800" dirty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предоставлены </a:t>
            </a:r>
            <a:r>
              <a:rPr lang="ru-RU" sz="1800" dirty="0"/>
              <a:t>за счет средств областного бюджета субсидии на финансовое обеспечение получения дошкольного образования детьми с ограниченными возможностями здоровья  в частных образовательных </a:t>
            </a:r>
            <a:r>
              <a:rPr lang="ru-RU" sz="1800" dirty="0" smtClean="0"/>
              <a:t>организациях;</a:t>
            </a:r>
          </a:p>
          <a:p>
            <a:pPr marL="285750" indent="-285750">
              <a:buFontTx/>
              <a:buChar char="-"/>
            </a:pPr>
            <a:endParaRPr lang="ru-RU" sz="1800" dirty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разработана </a:t>
            </a:r>
            <a:r>
              <a:rPr lang="ru-RU" sz="1800" dirty="0"/>
              <a:t>и утверждена "дорожная карта" по созданию системы медицинской, социальной и психолого-педагогической помощи </a:t>
            </a:r>
            <a:r>
              <a:rPr lang="ru-RU" sz="1800" dirty="0" smtClean="0"/>
              <a:t>                      семьям</a:t>
            </a:r>
            <a:r>
              <a:rPr lang="ru-RU" sz="1800" dirty="0"/>
              <a:t>, воспитывающим детей-инвалидов, детей с ограниченными возможностями здоровья в возрасте до трех лет</a:t>
            </a:r>
            <a:r>
              <a:rPr lang="ru-RU" sz="18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71472" y="5643578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46272" y="5562858"/>
            <a:ext cx="4813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у Омской области - самое высокое значение целевого показателя в РФ по оценке Аналитического центра за 2015 </a:t>
            </a:r>
            <a:r>
              <a:rPr lang="ru-RU" sz="1800" dirty="0" smtClean="0"/>
              <a:t>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739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Рынок туристических услуг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08720"/>
            <a:ext cx="8708078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8080"/>
                </a:solidFill>
              </a:rPr>
              <a:t>Липецкая область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Внутренний </a:t>
            </a:r>
            <a:r>
              <a:rPr lang="ru-RU" sz="1800" b="1" dirty="0">
                <a:solidFill>
                  <a:schemeClr val="tx1"/>
                </a:solidFill>
              </a:rPr>
              <a:t>въездной туризм </a:t>
            </a:r>
            <a:r>
              <a:rPr lang="ru-RU" sz="1800" b="1" dirty="0" smtClean="0">
                <a:solidFill>
                  <a:schemeClr val="tx1"/>
                </a:solidFill>
              </a:rPr>
              <a:t>- стратегическое направление развития </a:t>
            </a:r>
            <a:r>
              <a:rPr lang="ru-RU" sz="1800" b="1" u="sng" dirty="0" smtClean="0">
                <a:solidFill>
                  <a:schemeClr val="tx1"/>
                </a:solidFill>
              </a:rPr>
              <a:t>всех</a:t>
            </a:r>
            <a:r>
              <a:rPr lang="ru-RU" sz="1800" b="1" dirty="0" smtClean="0">
                <a:solidFill>
                  <a:schemeClr val="tx1"/>
                </a:solidFill>
              </a:rPr>
              <a:t> муниципальных образований </a:t>
            </a:r>
            <a:r>
              <a:rPr lang="ru-RU" sz="1800" b="1" dirty="0">
                <a:solidFill>
                  <a:schemeClr val="tx1"/>
                </a:solidFill>
              </a:rPr>
              <a:t>области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1614488" indent="0" algn="just">
              <a:buNone/>
            </a:pPr>
            <a:r>
              <a:rPr lang="ru-RU" sz="1800" dirty="0" smtClean="0"/>
              <a:t>2 </a:t>
            </a:r>
            <a:r>
              <a:rPr lang="ru-RU" sz="1800" dirty="0"/>
              <a:t>особые экономические зоны регионального уровня </a:t>
            </a:r>
            <a:r>
              <a:rPr lang="ru-RU" sz="1800" dirty="0" smtClean="0"/>
              <a:t>туристско-рекреационного типа  - </a:t>
            </a:r>
            <a:r>
              <a:rPr lang="ru-RU" sz="1800" b="1" dirty="0" smtClean="0"/>
              <a:t>«Елец» </a:t>
            </a:r>
            <a:r>
              <a:rPr lang="ru-RU" sz="1800" dirty="0" smtClean="0"/>
              <a:t>и </a:t>
            </a:r>
            <a:r>
              <a:rPr lang="ru-RU" sz="1800" b="1" dirty="0"/>
              <a:t>«</a:t>
            </a:r>
            <a:r>
              <a:rPr lang="ru-RU" sz="1800" b="1" dirty="0" err="1"/>
              <a:t>Задонщина</a:t>
            </a:r>
            <a:r>
              <a:rPr lang="ru-RU" sz="1800" b="1" dirty="0" smtClean="0"/>
              <a:t>»  </a:t>
            </a:r>
          </a:p>
          <a:p>
            <a:pPr marL="1614488" indent="0" algn="just">
              <a:buNone/>
            </a:pPr>
            <a:r>
              <a:rPr lang="ru-RU" sz="1800" dirty="0" smtClean="0"/>
              <a:t>5 туристических кластеров -  </a:t>
            </a:r>
            <a:r>
              <a:rPr lang="ru-RU" sz="1800" dirty="0"/>
              <a:t>«</a:t>
            </a:r>
            <a:r>
              <a:rPr lang="ru-RU" sz="1800" dirty="0" err="1"/>
              <a:t>Задонщина</a:t>
            </a:r>
            <a:r>
              <a:rPr lang="ru-RU" sz="1800" dirty="0" smtClean="0"/>
              <a:t>», </a:t>
            </a:r>
            <a:r>
              <a:rPr lang="ru-RU" sz="1800" dirty="0"/>
              <a:t>«</a:t>
            </a:r>
            <a:r>
              <a:rPr lang="ru-RU" sz="1800" dirty="0" err="1"/>
              <a:t>Ораниенбург</a:t>
            </a:r>
            <a:r>
              <a:rPr lang="ru-RU" sz="1800" dirty="0" smtClean="0"/>
              <a:t>», </a:t>
            </a:r>
            <a:r>
              <a:rPr lang="ru-RU" sz="1800" dirty="0"/>
              <a:t>«Елец</a:t>
            </a:r>
            <a:r>
              <a:rPr lang="ru-RU" sz="1800" dirty="0" smtClean="0"/>
              <a:t>», </a:t>
            </a:r>
            <a:r>
              <a:rPr lang="ru-RU" sz="1800" dirty="0"/>
              <a:t>«</a:t>
            </a:r>
            <a:r>
              <a:rPr lang="ru-RU" sz="1800" dirty="0" err="1"/>
              <a:t>Шуховский</a:t>
            </a:r>
            <a:r>
              <a:rPr lang="ru-RU" sz="1800" dirty="0" smtClean="0"/>
              <a:t>», </a:t>
            </a:r>
            <a:r>
              <a:rPr lang="ru-RU" sz="1800" dirty="0"/>
              <a:t>«Добрый</a:t>
            </a:r>
            <a:r>
              <a:rPr lang="ru-RU" sz="1800" dirty="0" smtClean="0"/>
              <a:t>»</a:t>
            </a:r>
            <a:endParaRPr lang="ru-RU" sz="1800" dirty="0">
              <a:solidFill>
                <a:srgbClr val="0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http://itogi.lpgzt.ru/photo/theme/14/43747/m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/>
          <a:stretch/>
        </p:blipFill>
        <p:spPr bwMode="auto">
          <a:xfrm>
            <a:off x="457200" y="1897697"/>
            <a:ext cx="1368152" cy="12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199651"/>
            <a:ext cx="6902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ДОСТИЖЕНИЯ В 2016 ГОДУ:</a:t>
            </a:r>
            <a:endParaRPr lang="ru-RU" sz="1800" dirty="0" smtClean="0"/>
          </a:p>
          <a:p>
            <a:pPr marL="541338" indent="-360363" algn="just">
              <a:buFont typeface="Wingdings" panose="05000000000000000000" pitchFamily="2" charset="2"/>
              <a:buChar char="v"/>
              <a:tabLst>
                <a:tab pos="892175" algn="l"/>
              </a:tabLst>
            </a:pPr>
            <a:r>
              <a:rPr lang="ru-RU" sz="1600" dirty="0" smtClean="0"/>
              <a:t>международный </a:t>
            </a:r>
            <a:r>
              <a:rPr lang="ru-RU" sz="1600" dirty="0"/>
              <a:t>молодежный фестиваль исторической реконструкции «</a:t>
            </a:r>
            <a:r>
              <a:rPr lang="ru-RU" sz="1600" dirty="0" err="1"/>
              <a:t>Русборг</a:t>
            </a:r>
            <a:r>
              <a:rPr lang="ru-RU" sz="1600" dirty="0"/>
              <a:t>» </a:t>
            </a:r>
            <a:r>
              <a:rPr lang="en-US" sz="1600" dirty="0"/>
              <a:t>-</a:t>
            </a:r>
            <a:r>
              <a:rPr lang="ru-RU" sz="1600" dirty="0"/>
              <a:t> </a:t>
            </a:r>
            <a:r>
              <a:rPr lang="en-US" sz="1600" dirty="0"/>
              <a:t>I</a:t>
            </a:r>
            <a:r>
              <a:rPr lang="ru-RU" sz="1600" dirty="0"/>
              <a:t> место на конкурсе событийных мероприятий CRASH-TEST в рамках международного туристического форума «Большой Урал» в г. Екатеринбурге;</a:t>
            </a:r>
          </a:p>
          <a:p>
            <a:pPr marL="541338" indent="-360363" algn="just">
              <a:buFont typeface="Wingdings" panose="05000000000000000000" pitchFamily="2" charset="2"/>
              <a:buChar char="v"/>
              <a:tabLst>
                <a:tab pos="892175" algn="l"/>
              </a:tabLst>
            </a:pPr>
            <a:r>
              <a:rPr lang="ru-RU" sz="1600" dirty="0"/>
              <a:t>туристический маршрут по Липецкой области по местам киносъемок «Кадр за кадром» (г</a:t>
            </a:r>
            <a:r>
              <a:rPr lang="ru-RU" sz="1600" dirty="0" smtClean="0"/>
              <a:t>. Елец</a:t>
            </a:r>
            <a:r>
              <a:rPr lang="ru-RU" sz="1600" dirty="0"/>
              <a:t>), посвященный Году Кино, </a:t>
            </a:r>
            <a:r>
              <a:rPr lang="en-US" sz="1600" dirty="0"/>
              <a:t>-</a:t>
            </a:r>
            <a:r>
              <a:rPr lang="ru-RU" sz="1600" dirty="0"/>
              <a:t> III место во Всероссийской туристской премии «Маршрут года»;</a:t>
            </a:r>
          </a:p>
          <a:p>
            <a:pPr marL="541338" indent="-360363" algn="just">
              <a:buFont typeface="Wingdings" panose="05000000000000000000" pitchFamily="2" charset="2"/>
              <a:buChar char="v"/>
              <a:tabLst>
                <a:tab pos="892175" algn="l"/>
              </a:tabLst>
            </a:pPr>
            <a:r>
              <a:rPr lang="ru-RU" sz="1600" dirty="0"/>
              <a:t>проект Центра кластерного развития туризма Липецкой области - Всероссийский фестиваль мастеров народной игрушки </a:t>
            </a:r>
            <a:r>
              <a:rPr lang="en-US" sz="1600" dirty="0"/>
              <a:t>-</a:t>
            </a:r>
            <a:r>
              <a:rPr lang="ru-RU" sz="1600" dirty="0"/>
              <a:t> III</a:t>
            </a:r>
            <a:r>
              <a:rPr lang="en-US" sz="1600" dirty="0"/>
              <a:t> </a:t>
            </a:r>
            <a:r>
              <a:rPr lang="ru-RU" sz="1600" dirty="0"/>
              <a:t>место в номинации «Популяризация народных промыслов» в финале Национальной премии «</a:t>
            </a:r>
            <a:r>
              <a:rPr lang="ru-RU" sz="1600" dirty="0" err="1"/>
              <a:t>Russian</a:t>
            </a:r>
            <a:r>
              <a:rPr lang="ru-RU" sz="1600" dirty="0"/>
              <a:t> </a:t>
            </a:r>
            <a:r>
              <a:rPr lang="ru-RU" sz="1600" dirty="0" err="1"/>
              <a:t>Event</a:t>
            </a:r>
            <a:r>
              <a:rPr lang="ru-RU" sz="1600" dirty="0"/>
              <a:t> </a:t>
            </a:r>
            <a:r>
              <a:rPr lang="ru-RU" sz="1600" dirty="0" err="1"/>
              <a:t>Awards</a:t>
            </a:r>
            <a:r>
              <a:rPr lang="ru-RU" sz="1600" dirty="0"/>
              <a:t>».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83" y="3645024"/>
            <a:ext cx="1584341" cy="1056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3807" r="31888" b="15379"/>
          <a:stretch/>
        </p:blipFill>
        <p:spPr>
          <a:xfrm>
            <a:off x="8077200" y="4966085"/>
            <a:ext cx="882399" cy="827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12846" r="11256" b="14463"/>
          <a:stretch/>
        </p:blipFill>
        <p:spPr>
          <a:xfrm>
            <a:off x="7164288" y="5915335"/>
            <a:ext cx="1080120" cy="5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267744" y="948409"/>
            <a:ext cx="4590256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Воронежская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область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0" y="1481065"/>
            <a:ext cx="8747699" cy="509991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5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>
                <a:solidFill>
                  <a:schemeClr val="bg1"/>
                </a:solidFill>
              </a:rPr>
              <a:t>Рынок туристических услуг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114300"/>
            <a:ext cx="8713788" cy="76517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РАЗВИТИЕ КОНКУРЕНЦИИ ПРИ ОСУЩЕСТВЛЕНИИ ПРОЦЕДУР ГОСУДАРСТВЕННЫХ И МУНИЦИПАЛЬНЫХ ЗАКУПОК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864399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МОСКВА</a:t>
            </a:r>
          </a:p>
          <a:p>
            <a:pPr algn="ctr"/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Биржа торгов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http://tender.mos.ru/the-exchange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indent="354013" algn="just"/>
            <a:r>
              <a:rPr lang="ru-RU" sz="2000" dirty="0"/>
              <a:t>П</a:t>
            </a:r>
            <a:r>
              <a:rPr lang="ru-RU" sz="2000" dirty="0" smtClean="0"/>
              <a:t>роводятся </a:t>
            </a:r>
            <a:r>
              <a:rPr lang="ru-RU" sz="2000" dirty="0"/>
              <a:t>общественные слушания закупок </a:t>
            </a:r>
            <a:r>
              <a:rPr lang="ru-RU" sz="2000" dirty="0" smtClean="0"/>
              <a:t>для </a:t>
            </a:r>
            <a:r>
              <a:rPr lang="ru-RU" sz="2000" dirty="0"/>
              <a:t>обеспечения государственных и муниципальных нужд с привлечением представителей общественных и экспертных организаций, </a:t>
            </a:r>
            <a:r>
              <a:rPr lang="ru-RU" sz="2000" dirty="0" smtClean="0"/>
              <a:t>СМИ, </a:t>
            </a:r>
            <a:r>
              <a:rPr lang="ru-RU" sz="2000" dirty="0"/>
              <a:t>физических и юридических лиц, в том числе МСП. </a:t>
            </a:r>
            <a:endParaRPr lang="ru-RU" sz="2000" dirty="0" smtClean="0"/>
          </a:p>
          <a:p>
            <a:pPr indent="354013" algn="just"/>
            <a:r>
              <a:rPr lang="ru-RU" sz="2000" dirty="0" smtClean="0"/>
              <a:t>По </a:t>
            </a:r>
            <a:r>
              <a:rPr lang="ru-RU" sz="2000" dirty="0"/>
              <a:t>итогам проводимых закупочных процедур, прошедших общественные слушания, было </a:t>
            </a:r>
            <a:r>
              <a:rPr lang="ru-RU" sz="2000" b="1" dirty="0"/>
              <a:t>достигнуто</a:t>
            </a:r>
            <a:r>
              <a:rPr lang="ru-RU" sz="2000" dirty="0"/>
              <a:t> среднее аукционное </a:t>
            </a:r>
            <a:r>
              <a:rPr lang="ru-RU" sz="2000" b="1" dirty="0"/>
              <a:t>снижение до 10% </a:t>
            </a:r>
            <a:r>
              <a:rPr lang="ru-RU" sz="2000" dirty="0"/>
              <a:t>и среднее количество </a:t>
            </a:r>
            <a:r>
              <a:rPr lang="ru-RU" sz="2000" b="1" dirty="0"/>
              <a:t>участников</a:t>
            </a:r>
            <a:r>
              <a:rPr lang="ru-RU" sz="2000" dirty="0"/>
              <a:t> закупок </a:t>
            </a:r>
            <a:r>
              <a:rPr lang="ru-RU" sz="2000" dirty="0" smtClean="0"/>
              <a:t>– </a:t>
            </a:r>
            <a:r>
              <a:rPr lang="ru-RU" sz="2000" b="1" dirty="0"/>
              <a:t>4-5</a:t>
            </a:r>
            <a:r>
              <a:rPr lang="ru-RU" sz="2000" b="1" dirty="0" smtClean="0"/>
              <a:t>.</a:t>
            </a:r>
          </a:p>
          <a:p>
            <a:pPr indent="354013" algn="just"/>
            <a:endParaRPr lang="ru-RU" sz="10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«Портал поставщиков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http://market.zakupki.mos.ru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indent="354013" algn="just"/>
            <a:r>
              <a:rPr lang="ru-RU" sz="2000" dirty="0" smtClean="0"/>
              <a:t>Позволяет </a:t>
            </a:r>
            <a:r>
              <a:rPr lang="ru-RU" sz="2000" dirty="0"/>
              <a:t>в режиме онлайн </a:t>
            </a:r>
            <a:r>
              <a:rPr lang="ru-RU" sz="2000" dirty="0" smtClean="0"/>
              <a:t>заключать </a:t>
            </a:r>
            <a:r>
              <a:rPr lang="ru-RU" sz="2000" dirty="0"/>
              <a:t>сделки «малого объема» (генеральная совокупность составляет </a:t>
            </a:r>
            <a:r>
              <a:rPr lang="ru-RU" sz="2000" dirty="0" smtClean="0"/>
              <a:t>почти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50</a:t>
            </a:r>
            <a:r>
              <a:rPr lang="ru-RU" sz="2000" dirty="0" smtClean="0"/>
              <a:t> (40)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тыс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000" dirty="0"/>
              <a:t> респондентов).</a:t>
            </a:r>
          </a:p>
          <a:p>
            <a:pPr indent="354013" algn="just"/>
            <a:r>
              <a:rPr lang="ru-RU" sz="2000" dirty="0" smtClean="0"/>
              <a:t>При </a:t>
            </a:r>
            <a:r>
              <a:rPr lang="ru-RU" sz="2000" dirty="0"/>
              <a:t>регистрации на </a:t>
            </a:r>
            <a:r>
              <a:rPr lang="ru-RU" sz="2000" dirty="0" smtClean="0"/>
              <a:t>Портале предприниматели могут установить </a:t>
            </a:r>
            <a:r>
              <a:rPr lang="ru-RU" sz="2000" dirty="0"/>
              <a:t>отметку об отнесении своей организации к субъектам малого </a:t>
            </a:r>
            <a:r>
              <a:rPr lang="ru-RU" sz="2000" dirty="0" smtClean="0"/>
              <a:t>предпринимательства</a:t>
            </a:r>
          </a:p>
          <a:p>
            <a:pPr indent="354013" algn="just"/>
            <a:r>
              <a:rPr lang="ru-RU" sz="2000" dirty="0" smtClean="0"/>
              <a:t>Зарегистрировано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49</a:t>
            </a:r>
            <a:r>
              <a:rPr lang="ru-RU" sz="2000" dirty="0" smtClean="0"/>
              <a:t> (40,9)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тыс.</a:t>
            </a:r>
            <a:r>
              <a:rPr lang="ru-RU" sz="2000" dirty="0"/>
              <a:t> поставщиков, из 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70 </a:t>
            </a:r>
            <a:r>
              <a:rPr lang="ru-RU" sz="2000" dirty="0" smtClean="0"/>
              <a:t>(66)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ru-RU" sz="2000" dirty="0" smtClean="0"/>
              <a:t> - </a:t>
            </a:r>
            <a:r>
              <a:rPr lang="ru-RU" sz="2000" dirty="0"/>
              <a:t>субъекты малого предпринимательства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34</a:t>
            </a:r>
            <a:r>
              <a:rPr lang="ru-RU" sz="2000" dirty="0" smtClean="0"/>
              <a:t> (27)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тыс.</a:t>
            </a:r>
            <a:r>
              <a:rPr lang="ru-RU" sz="2000" dirty="0"/>
              <a:t> </a:t>
            </a:r>
            <a:r>
              <a:rPr lang="ru-RU" sz="2000" dirty="0" smtClean="0"/>
              <a:t>поставщиков.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400" b="1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21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19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114300"/>
            <a:ext cx="8713788" cy="76517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РАЗВИТИЕ КОНКУРЕНЦИИ ПРИ ОСУЩЕСТВЛЕНИИ ПРОЦЕДУР ГОСУДАРСТВЕННЫХ И МУНИЦИПАЛЬНЫХ ЗАКУПОК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buFont typeface="Wingdings" pitchFamily="2" charset="2"/>
              <a:buChar char="Ø"/>
            </a:pPr>
            <a:endParaRPr lang="ru-RU" sz="1400" b="1" dirty="0" smtClean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79475"/>
            <a:ext cx="8713787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471775-24D5-461C-BEF9-C5ADDA4A07E1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ru-RU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71546"/>
            <a:ext cx="41433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Рынки в сфере строительства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Агропродовольственные рынки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Рынки водных биологических ресурсов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Рынки услуг в сфере туризма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Рынки в сфере бытового обслуживания и общественного питания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Промышленные рынки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Рынки электроэнергетики и энергоносителей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0033CC"/>
                </a:solidFill>
              </a:rPr>
              <a:t>Рынок ТБО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33CC"/>
                </a:solidFill>
              </a:rPr>
              <a:t>Рынок финансовых услуг</a:t>
            </a: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33CC"/>
                </a:solidFill>
              </a:rPr>
              <a:t>Рынок информационных </a:t>
            </a:r>
            <a:r>
              <a:rPr lang="ru-RU" sz="1800" dirty="0" smtClean="0">
                <a:solidFill>
                  <a:srgbClr val="0033CC"/>
                </a:solidFill>
              </a:rPr>
              <a:t>технологий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33CC"/>
                </a:solidFill>
              </a:rPr>
              <a:t>Рынок наружной рекламы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33CC"/>
                </a:solidFill>
              </a:rPr>
              <a:t>Рынок ритуальных </a:t>
            </a:r>
            <a:r>
              <a:rPr lang="ru-RU" sz="1800" dirty="0" smtClean="0">
                <a:solidFill>
                  <a:srgbClr val="0033CC"/>
                </a:solidFill>
              </a:rPr>
              <a:t>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33CC"/>
                </a:solidFill>
              </a:rPr>
              <a:t>Рынок услуг в сфере физической культуры и </a:t>
            </a:r>
            <a:r>
              <a:rPr lang="ru-RU" sz="1800" dirty="0" smtClean="0">
                <a:solidFill>
                  <a:srgbClr val="0033CC"/>
                </a:solidFill>
              </a:rPr>
              <a:t>спорта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B0F0"/>
              </a:solidFill>
            </a:endParaRPr>
          </a:p>
          <a:p>
            <a:endParaRPr lang="ru-RU" sz="1600" dirty="0" smtClean="0">
              <a:solidFill>
                <a:srgbClr val="00B0F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50825" y="0"/>
            <a:ext cx="87137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3200" b="1" dirty="0">
                <a:solidFill>
                  <a:schemeClr val="bg1"/>
                </a:solidFill>
              </a:rPr>
              <a:t>ДОПОЛНИТЕЛЬНЫЕ РЫНКИ РЕГИОНОВ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3" y="1142984"/>
            <a:ext cx="525670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8A3E"/>
                </a:solidFill>
              </a:rPr>
              <a:t>НАИБОЛЬШЕЕ КОЛИЧЕСТВО РЕГИОНОВ ВКЛЮЧИЛО В ПЕРЕЧНИ:</a:t>
            </a:r>
            <a:endParaRPr lang="en-US" sz="1700" b="1" dirty="0" smtClean="0">
              <a:solidFill>
                <a:srgbClr val="008A3E"/>
              </a:solidFill>
            </a:endParaRPr>
          </a:p>
          <a:p>
            <a:pPr algn="ctr"/>
            <a:endParaRPr lang="ru-RU" sz="17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8A3E"/>
                </a:solidFill>
              </a:rPr>
              <a:t>агропродовольственные рынки</a:t>
            </a:r>
            <a:r>
              <a:rPr lang="en-US" sz="1600" dirty="0" smtClean="0">
                <a:solidFill>
                  <a:srgbClr val="008A3E"/>
                </a:solidFill>
              </a:rPr>
              <a:t> </a:t>
            </a:r>
            <a:r>
              <a:rPr lang="ru-RU" sz="1600" dirty="0" smtClean="0">
                <a:solidFill>
                  <a:srgbClr val="008A3E"/>
                </a:solidFill>
              </a:rPr>
              <a:t>– 52 </a:t>
            </a:r>
            <a:r>
              <a:rPr lang="ru-RU" sz="1600" dirty="0" smtClean="0"/>
              <a:t>(27) </a:t>
            </a:r>
            <a:r>
              <a:rPr lang="ru-RU" sz="1600" dirty="0" smtClean="0">
                <a:solidFill>
                  <a:srgbClr val="008A3E"/>
                </a:solidFill>
              </a:rPr>
              <a:t>регионов;</a:t>
            </a:r>
            <a:endParaRPr lang="en-US" sz="16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endParaRPr lang="ru-RU" sz="17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8A3E"/>
                </a:solidFill>
              </a:rPr>
              <a:t>рынки услуг в сфере туризма – 36 </a:t>
            </a:r>
            <a:r>
              <a:rPr lang="ru-RU" sz="1600" dirty="0" smtClean="0"/>
              <a:t>(19) </a:t>
            </a:r>
            <a:r>
              <a:rPr lang="ru-RU" sz="1600" dirty="0" smtClean="0">
                <a:solidFill>
                  <a:srgbClr val="008A3E"/>
                </a:solidFill>
              </a:rPr>
              <a:t>регионов;</a:t>
            </a:r>
            <a:endParaRPr lang="en-US" sz="16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endParaRPr lang="ru-RU" sz="17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8A3E"/>
                </a:solidFill>
              </a:rPr>
              <a:t>промышленные рынки – 25 </a:t>
            </a:r>
            <a:r>
              <a:rPr lang="ru-RU" sz="1600" dirty="0" smtClean="0"/>
              <a:t>(16) </a:t>
            </a:r>
            <a:r>
              <a:rPr lang="ru-RU" sz="1600" dirty="0" smtClean="0">
                <a:solidFill>
                  <a:srgbClr val="008A3E"/>
                </a:solidFill>
              </a:rPr>
              <a:t>регионов;</a:t>
            </a:r>
            <a:endParaRPr lang="en-US" sz="16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endParaRPr lang="ru-RU" sz="1700" dirty="0" smtClean="0">
              <a:solidFill>
                <a:srgbClr val="008A3E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8A3E"/>
                </a:solidFill>
              </a:rPr>
              <a:t>рынки в сфере строительства – 13 </a:t>
            </a:r>
            <a:r>
              <a:rPr lang="ru-RU" sz="1600" dirty="0" smtClean="0"/>
              <a:t>(10) </a:t>
            </a:r>
            <a:r>
              <a:rPr lang="ru-RU" sz="1600" dirty="0" smtClean="0">
                <a:solidFill>
                  <a:srgbClr val="008A3E"/>
                </a:solidFill>
              </a:rPr>
              <a:t>регионов.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Map_of_federal_subjects_of_Russia_(2014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375" y="3786190"/>
            <a:ext cx="4946905" cy="28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114300"/>
            <a:ext cx="8713788" cy="76517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РАЗВИТИЕ КОНКУРЕНЦИИ ПРИ ОСУЩЕСТВЛЕНИИ ПРОЦЕДУР ГОСУДАРСТВЕННЫХ И МУНИЦИПАЛЬНЫХ ЗАКУПОК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4" y="879474"/>
            <a:ext cx="8713788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2539" y="-53252"/>
            <a:ext cx="8713788" cy="765175"/>
          </a:xfrm>
        </p:spPr>
        <p:txBody>
          <a:bodyPr/>
          <a:lstStyle/>
          <a:p>
            <a:pPr>
              <a:tabLst>
                <a:tab pos="4217988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РЫНОК ИНСТИТУЦИОНАЛЬНОЙ СРЕДЫ, СПОСОБСТВУЮЩИХ ВНЕДРЕНИЮ ИННОВАЦИЙ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108" y="908720"/>
            <a:ext cx="871543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Республика Татарстан</a:t>
            </a:r>
          </a:p>
          <a:p>
            <a:pPr algn="ctr"/>
            <a:endParaRPr lang="ru-RU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50" dirty="0" smtClean="0"/>
              <a:t>Программа </a:t>
            </a:r>
            <a:r>
              <a:rPr lang="ru-RU" sz="1750" dirty="0"/>
              <a:t>создания и развития индустриальных (промышленных) парков и промышленных площадок муниципального </a:t>
            </a:r>
            <a:r>
              <a:rPr lang="ru-RU" sz="1750" dirty="0" smtClean="0"/>
              <a:t>уровня - </a:t>
            </a:r>
            <a:r>
              <a:rPr lang="ru-RU" sz="1800" dirty="0" smtClean="0">
                <a:solidFill>
                  <a:srgbClr val="FF0000"/>
                </a:solidFill>
              </a:rPr>
              <a:t>к </a:t>
            </a:r>
            <a:r>
              <a:rPr lang="ru-RU" sz="1800" dirty="0">
                <a:solidFill>
                  <a:srgbClr val="FF0000"/>
                </a:solidFill>
              </a:rPr>
              <a:t>2020 году </a:t>
            </a:r>
            <a:r>
              <a:rPr lang="ru-RU" sz="1800" dirty="0"/>
              <a:t>их цифра должна составить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100:</a:t>
            </a:r>
            <a:endParaRPr lang="ru-RU" sz="1750" dirty="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50" dirty="0" smtClean="0"/>
              <a:t>В рамках </a:t>
            </a:r>
            <a:r>
              <a:rPr lang="ru-RU" sz="1750" dirty="0"/>
              <a:t>оказания имущественной поддержки предпринимателям предоставляется возможность размещения производств на территориях                        51 муниципальной промышленной </a:t>
            </a:r>
            <a:r>
              <a:rPr lang="ru-RU" sz="1750" dirty="0" smtClean="0"/>
              <a:t>площадки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750" dirty="0"/>
              <a:t>И</a:t>
            </a:r>
            <a:r>
              <a:rPr lang="ru-RU" sz="1750" dirty="0" smtClean="0"/>
              <a:t>нжиниринговые центры (4) </a:t>
            </a:r>
            <a:r>
              <a:rPr lang="ru-RU" sz="1750" dirty="0"/>
              <a:t>и центры </a:t>
            </a:r>
            <a:r>
              <a:rPr lang="ru-RU" sz="1750" dirty="0" err="1" smtClean="0"/>
              <a:t>прототипирования</a:t>
            </a:r>
            <a:r>
              <a:rPr lang="ru-RU" sz="1750" dirty="0" smtClean="0"/>
              <a:t> (2), специализирующихся </a:t>
            </a:r>
            <a:r>
              <a:rPr lang="ru-RU" sz="1750" dirty="0"/>
              <a:t>в химической промышленности, машиностроении, робототехнике, медицине, лазерных технологиях</a:t>
            </a:r>
            <a:r>
              <a:rPr lang="ru-RU" sz="1750" dirty="0" smtClean="0"/>
              <a:t>. </a:t>
            </a:r>
          </a:p>
          <a:p>
            <a:pPr marL="271463">
              <a:spcAft>
                <a:spcPts val="0"/>
              </a:spcAft>
            </a:pPr>
            <a:r>
              <a:rPr lang="ru-RU" sz="1750" dirty="0" smtClean="0"/>
              <a:t>С </a:t>
            </a:r>
            <a:r>
              <a:rPr lang="ru-RU" sz="1750" dirty="0"/>
              <a:t>участием вузов, предприятий и субъектов малого и среднего предпринимательства они решают </a:t>
            </a:r>
            <a:r>
              <a:rPr lang="ru-RU" sz="1750" dirty="0" smtClean="0"/>
              <a:t>задачи</a:t>
            </a:r>
          </a:p>
          <a:p>
            <a:pPr marL="271463">
              <a:spcAft>
                <a:spcPts val="0"/>
              </a:spcAft>
            </a:pPr>
            <a:r>
              <a:rPr lang="ru-RU" sz="1750" dirty="0" smtClean="0"/>
              <a:t>технологической </a:t>
            </a:r>
            <a:r>
              <a:rPr lang="ru-RU" sz="1750" dirty="0"/>
              <a:t>модернизации и вопросы </a:t>
            </a:r>
            <a:endParaRPr lang="ru-RU" sz="1750" dirty="0" smtClean="0"/>
          </a:p>
          <a:p>
            <a:pPr marL="271463">
              <a:spcAft>
                <a:spcPts val="600"/>
              </a:spcAft>
            </a:pPr>
            <a:r>
              <a:rPr lang="ru-RU" sz="1750" dirty="0" err="1" smtClean="0"/>
              <a:t>импортозамещения</a:t>
            </a:r>
            <a:endParaRPr lang="ru-RU" sz="1750" dirty="0" smtClean="0"/>
          </a:p>
          <a:p>
            <a:pPr>
              <a:spcAft>
                <a:spcPts val="0"/>
              </a:spcAft>
            </a:pPr>
            <a:r>
              <a:rPr lang="ru-RU" sz="1750" dirty="0" smtClean="0"/>
              <a:t> </a:t>
            </a:r>
          </a:p>
          <a:p>
            <a:pPr marL="1343025"/>
            <a:r>
              <a:rPr lang="ru-RU" sz="1750" dirty="0" smtClean="0"/>
              <a:t>Дополнительные стимулы для </a:t>
            </a:r>
          </a:p>
          <a:p>
            <a:pPr marL="1343025"/>
            <a:r>
              <a:rPr lang="ru-RU" sz="1750" dirty="0" smtClean="0"/>
              <a:t>модернизации </a:t>
            </a:r>
            <a:r>
              <a:rPr lang="ru-RU" sz="1750" dirty="0"/>
              <a:t>производства и </a:t>
            </a:r>
            <a:endParaRPr lang="ru-RU" sz="1750" dirty="0" smtClean="0"/>
          </a:p>
          <a:p>
            <a:pPr marL="1343025"/>
            <a:r>
              <a:rPr lang="ru-RU" sz="1750" dirty="0" smtClean="0"/>
              <a:t>повышения </a:t>
            </a:r>
            <a:r>
              <a:rPr lang="ru-RU" sz="1750" dirty="0"/>
              <a:t>конкурентных </a:t>
            </a:r>
            <a:r>
              <a:rPr lang="ru-RU" sz="1750" dirty="0" smtClean="0"/>
              <a:t>позиций у </a:t>
            </a:r>
          </a:p>
          <a:p>
            <a:pPr marL="1343025"/>
            <a:r>
              <a:rPr lang="ru-RU" sz="1750" dirty="0" smtClean="0"/>
              <a:t>субъектов МСП</a:t>
            </a:r>
            <a:endParaRPr lang="ru-RU" sz="175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5521752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akvobr.ru/data/ckfinder/images/tatarstan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3150191" cy="2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22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2539" y="-53252"/>
            <a:ext cx="8713788" cy="765175"/>
          </a:xfrm>
        </p:spPr>
        <p:txBody>
          <a:bodyPr/>
          <a:lstStyle/>
          <a:p>
            <a:pPr>
              <a:tabLst>
                <a:tab pos="4217988" algn="l"/>
              </a:tabLst>
            </a:pPr>
            <a:r>
              <a:rPr lang="ru-RU" sz="2000" b="1" dirty="0">
                <a:solidFill>
                  <a:schemeClr val="bg1"/>
                </a:solidFill>
              </a:rPr>
              <a:t>РЫНОК ИННОВАЦИОННОЙ ПРОДУКЦИИ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620688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Пензенская область</a:t>
            </a: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73150" algn="just"/>
            <a:r>
              <a:rPr lang="ru-RU" sz="1600" dirty="0" smtClean="0"/>
              <a:t>14 </a:t>
            </a:r>
            <a:r>
              <a:rPr lang="ru-RU" sz="1600" dirty="0"/>
              <a:t>областных бизнес-инкубаторов общей площадью 41,6 тыс.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 - 215 </a:t>
            </a:r>
            <a:r>
              <a:rPr lang="ru-RU" sz="1600" dirty="0"/>
              <a:t>организаций, </a:t>
            </a:r>
            <a:r>
              <a:rPr lang="ru-RU" sz="1600" dirty="0" smtClean="0"/>
              <a:t>1533 </a:t>
            </a:r>
            <a:r>
              <a:rPr lang="ru-RU" sz="1600" dirty="0"/>
              <a:t>рабочих места</a:t>
            </a:r>
            <a:r>
              <a:rPr lang="ru-RU" sz="1600" dirty="0" smtClean="0"/>
              <a:t>.</a:t>
            </a:r>
          </a:p>
          <a:p>
            <a:pPr marL="1073150" algn="just"/>
            <a:endParaRPr lang="ru-RU" sz="1600" dirty="0"/>
          </a:p>
          <a:p>
            <a:pPr algn="just"/>
            <a:endParaRPr lang="ru-RU" sz="1600" dirty="0" smtClean="0"/>
          </a:p>
          <a:p>
            <a:pPr marL="2155825" algn="just"/>
            <a:r>
              <a:rPr lang="ru-RU" sz="1600" dirty="0" smtClean="0"/>
              <a:t>создан </a:t>
            </a:r>
            <a:r>
              <a:rPr lang="ru-RU" sz="1600" dirty="0"/>
              <a:t>при поддержке Минэкономразвития России площадью 4990,8 кв. м, специализируется на информационных технологиях, точном приборостроении и материаловедении. </a:t>
            </a:r>
            <a:r>
              <a:rPr lang="ru-RU" sz="1600" dirty="0" smtClean="0"/>
              <a:t> 13 </a:t>
            </a:r>
            <a:r>
              <a:rPr lang="ru-RU" sz="1600" dirty="0"/>
              <a:t>компаний - резидентов, </a:t>
            </a:r>
            <a:r>
              <a:rPr lang="ru-RU" sz="1600" dirty="0" smtClean="0"/>
              <a:t>140 </a:t>
            </a:r>
            <a:r>
              <a:rPr lang="ru-RU" sz="1600" dirty="0"/>
              <a:t>рабочих мест</a:t>
            </a:r>
            <a:r>
              <a:rPr lang="ru-RU" sz="1600" dirty="0" smtClean="0"/>
              <a:t>.</a:t>
            </a:r>
          </a:p>
          <a:p>
            <a:pPr marL="1795463" algn="just"/>
            <a:endParaRPr lang="ru-RU" sz="1600" dirty="0" smtClean="0"/>
          </a:p>
          <a:p>
            <a:pPr algn="just"/>
            <a:endParaRPr lang="ru-RU" sz="1600" dirty="0"/>
          </a:p>
          <a:p>
            <a:pPr marL="1614488" algn="just"/>
            <a:r>
              <a:rPr lang="ru-RU" sz="1600" dirty="0" smtClean="0"/>
              <a:t>создан </a:t>
            </a:r>
            <a:r>
              <a:rPr lang="ru-RU" sz="1600" dirty="0"/>
              <a:t>при поддержке </a:t>
            </a:r>
            <a:r>
              <a:rPr lang="ru-RU" sz="1600" dirty="0" err="1"/>
              <a:t>Минкомсвязи</a:t>
            </a:r>
            <a:r>
              <a:rPr lang="ru-RU" sz="1600" dirty="0"/>
              <a:t> </a:t>
            </a:r>
            <a:r>
              <a:rPr lang="ru-RU" sz="1600" dirty="0" smtClean="0"/>
              <a:t>России</a:t>
            </a:r>
            <a:r>
              <a:rPr lang="ru-RU" sz="1600" dirty="0"/>
              <a:t> площадью </a:t>
            </a:r>
            <a:r>
              <a:rPr lang="ru-RU" sz="1600" dirty="0" smtClean="0"/>
              <a:t>45 </a:t>
            </a:r>
            <a:r>
              <a:rPr lang="ru-RU" sz="1600" dirty="0" err="1"/>
              <a:t>тыс.кв.м</a:t>
            </a:r>
            <a:r>
              <a:rPr lang="ru-RU" sz="1600" dirty="0" smtClean="0"/>
              <a:t>. 36 </a:t>
            </a:r>
            <a:r>
              <a:rPr lang="ru-RU" sz="1600" dirty="0"/>
              <a:t>резидентов, </a:t>
            </a:r>
            <a:r>
              <a:rPr lang="ru-RU" sz="1600" dirty="0" smtClean="0"/>
              <a:t>более 1 </a:t>
            </a:r>
            <a:r>
              <a:rPr lang="ru-RU" sz="1600" dirty="0"/>
              <a:t>тысячи рабочих мест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     </a:t>
            </a:r>
            <a:endParaRPr lang="ru-RU" sz="1600" dirty="0" smtClean="0"/>
          </a:p>
          <a:p>
            <a:pPr indent="631825" algn="ctr"/>
            <a:r>
              <a:rPr lang="ru-RU" sz="1600" dirty="0" smtClean="0"/>
              <a:t>Во </a:t>
            </a:r>
            <a:r>
              <a:rPr lang="ru-RU" sz="1600" dirty="0"/>
              <a:t>взаимодействии с Минэкономразвития России в регионе </a:t>
            </a:r>
            <a:r>
              <a:rPr lang="ru-RU" sz="1600" dirty="0" smtClean="0"/>
              <a:t>созданы :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" y="1201100"/>
            <a:ext cx="977647" cy="1292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7" b="24517"/>
          <a:stretch/>
        </p:blipFill>
        <p:spPr>
          <a:xfrm>
            <a:off x="403494" y="2737088"/>
            <a:ext cx="2095499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72408"/>
            <a:ext cx="911691" cy="1133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59" y="5554341"/>
            <a:ext cx="1000067" cy="10258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74" y="5554341"/>
            <a:ext cx="1728192" cy="1049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48" y="5554341"/>
            <a:ext cx="2747603" cy="10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93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Проблемы, обозначенные регионами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204683" cy="5090338"/>
          </a:xfrm>
        </p:spPr>
        <p:txBody>
          <a:bodyPr/>
          <a:lstStyle/>
          <a:p>
            <a:pPr algn="just"/>
            <a:r>
              <a:rPr lang="ru-RU" sz="1800" dirty="0" smtClean="0"/>
              <a:t>Отсутствие единой методики мониторинга оценки уровня развития конкурентной среды;</a:t>
            </a:r>
          </a:p>
          <a:p>
            <a:pPr algn="just"/>
            <a:r>
              <a:rPr lang="ru-RU" sz="1800" dirty="0"/>
              <a:t>Отсутствие методики отбора рынков;</a:t>
            </a:r>
          </a:p>
          <a:p>
            <a:pPr algn="just"/>
            <a:r>
              <a:rPr lang="ru-RU" sz="1800" dirty="0" smtClean="0"/>
              <a:t>Отсутствие </a:t>
            </a:r>
            <a:r>
              <a:rPr lang="ru-RU" sz="1800" dirty="0"/>
              <a:t>части статистической информации</a:t>
            </a:r>
            <a:r>
              <a:rPr lang="ru-RU" sz="1800" dirty="0" smtClean="0"/>
              <a:t>/ доступа </a:t>
            </a:r>
            <a:r>
              <a:rPr lang="ru-RU" sz="1800" dirty="0"/>
              <a:t>к ней</a:t>
            </a:r>
            <a:r>
              <a:rPr lang="ru-RU" sz="1800" dirty="0" smtClean="0"/>
              <a:t>;</a:t>
            </a:r>
          </a:p>
          <a:p>
            <a:pPr algn="just"/>
            <a:r>
              <a:rPr lang="ru-RU" sz="1800" dirty="0" smtClean="0"/>
              <a:t>Несоответствие сроков выхода статистической информации (31 марта) и подготовки доклада о конкуренции (10 марта);</a:t>
            </a:r>
          </a:p>
          <a:p>
            <a:pPr algn="just"/>
            <a:r>
              <a:rPr lang="ru-RU" sz="1800" dirty="0" smtClean="0"/>
              <a:t>Необходимость </a:t>
            </a:r>
            <a:r>
              <a:rPr lang="ru-RU" sz="1800" dirty="0"/>
              <a:t>корректировки перечней приоритетных и социально значимых рынков, региональных «дорожных карт» </a:t>
            </a:r>
            <a:r>
              <a:rPr lang="ru-RU" sz="1800" dirty="0" smtClean="0"/>
              <a:t>в </a:t>
            </a:r>
            <a:r>
              <a:rPr lang="ru-RU" sz="1800" dirty="0"/>
              <a:t>связи с новой редакцией Стандарта;</a:t>
            </a:r>
          </a:p>
          <a:p>
            <a:pPr algn="just"/>
            <a:r>
              <a:rPr lang="ru-RU" sz="1800" dirty="0"/>
              <a:t>П</a:t>
            </a:r>
            <a:r>
              <a:rPr lang="ru-RU" sz="1800" dirty="0" smtClean="0"/>
              <a:t>роблемы </a:t>
            </a:r>
            <a:r>
              <a:rPr lang="ru-RU" sz="1800" dirty="0"/>
              <a:t>с кадровым обеспечением региональных и муниципальных  структур, задействованных во внедрении Стандарта;</a:t>
            </a:r>
          </a:p>
          <a:p>
            <a:pPr algn="just"/>
            <a:r>
              <a:rPr lang="ru-RU" sz="1800" dirty="0"/>
              <a:t>Отсутствие модельных решений по развитию конкуренции на отраслевых рынках;</a:t>
            </a:r>
          </a:p>
          <a:p>
            <a:pPr algn="just"/>
            <a:r>
              <a:rPr lang="ru-RU" sz="1800" dirty="0" smtClean="0"/>
              <a:t>Отсутствие </a:t>
            </a:r>
            <a:r>
              <a:rPr lang="ru-RU" sz="1800" dirty="0"/>
              <a:t>рекомендаций по структуре и  разработке региональных «дорожных карт</a:t>
            </a:r>
            <a:r>
              <a:rPr lang="ru-RU" sz="1800" dirty="0" smtClean="0"/>
              <a:t>».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170" name="Picture 2" descr="http://pro-amour.ru/images/2012/06/question-mark-feather-600x656.jpg"/>
          <p:cNvPicPr>
            <a:picLocks noChangeAspect="1" noChangeArrowheads="1"/>
          </p:cNvPicPr>
          <p:nvPr/>
        </p:nvPicPr>
        <p:blipFill>
          <a:blip r:embed="rId2"/>
          <a:srcRect l="13750" t="13719" r="11249" b="8536"/>
          <a:stretch>
            <a:fillRect/>
          </a:stretch>
        </p:blipFill>
        <p:spPr bwMode="auto">
          <a:xfrm>
            <a:off x="6661882" y="1124744"/>
            <a:ext cx="2242621" cy="5274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93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Проблемы, обозначенные ФАС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49" y="1018040"/>
            <a:ext cx="6204683" cy="519704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Законодательно  </a:t>
            </a:r>
            <a:r>
              <a:rPr lang="ru-RU" sz="2000" dirty="0"/>
              <a:t>не </a:t>
            </a:r>
            <a:r>
              <a:rPr lang="ru-RU" sz="2000" dirty="0" smtClean="0"/>
              <a:t>определено понятие </a:t>
            </a:r>
            <a:r>
              <a:rPr lang="ru-RU" sz="2000" b="1" dirty="0"/>
              <a:t>«конкурентная среда</a:t>
            </a:r>
            <a:r>
              <a:rPr lang="ru-RU" sz="2000" b="1" dirty="0" smtClean="0"/>
              <a:t>»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системы </a:t>
            </a:r>
            <a:r>
              <a:rPr lang="ru-RU" sz="2000" dirty="0"/>
              <a:t>мотивации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smtClean="0"/>
              <a:t>муниципальных </a:t>
            </a:r>
            <a:r>
              <a:rPr lang="ru-RU" sz="2000" dirty="0"/>
              <a:t>образований;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Дороговизна «независимого» мониторинга;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Отсутствие системы подготовки кадров для реализации мероприятий по развитию конкуренции в субъектах</a:t>
            </a:r>
            <a:r>
              <a:rPr lang="en-US" sz="2000" dirty="0" smtClean="0"/>
              <a:t> </a:t>
            </a:r>
            <a:r>
              <a:rPr lang="ru-RU" sz="2000" dirty="0" smtClean="0"/>
              <a:t>РФ </a:t>
            </a:r>
            <a:r>
              <a:rPr lang="ru-RU" sz="2000" dirty="0"/>
              <a:t>и </a:t>
            </a:r>
            <a:r>
              <a:rPr lang="ru-RU" sz="2000" dirty="0" smtClean="0"/>
              <a:t>муниципальных образованиях;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Слабая координация деятельности по внедрению Стандарта;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Недостаточность методического обеспечения;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Некорректный срок (30 июня) обобщения </a:t>
            </a:r>
            <a:r>
              <a:rPr lang="ru-RU" sz="2000" smtClean="0"/>
              <a:t>результатов </a:t>
            </a:r>
            <a:r>
              <a:rPr lang="ru-RU" sz="2000" smtClean="0"/>
              <a:t>оценки губернаторов </a:t>
            </a:r>
            <a:r>
              <a:rPr lang="ru-RU" sz="2000" dirty="0" smtClean="0"/>
              <a:t>по уровню содействия </a:t>
            </a:r>
            <a:r>
              <a:rPr lang="ru-RU" sz="2000" smtClean="0"/>
              <a:t>развитию </a:t>
            </a:r>
            <a:r>
              <a:rPr lang="ru-RU" sz="2000" smtClean="0"/>
              <a:t>конкуренции </a:t>
            </a:r>
            <a:r>
              <a:rPr lang="ru-RU" sz="2000" dirty="0" smtClean="0"/>
              <a:t>(внедрению Стандарта).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7170" name="Picture 2" descr="http://pro-amour.ru/images/2012/06/question-mark-feather-600x656.jpg"/>
          <p:cNvPicPr>
            <a:picLocks noChangeAspect="1" noChangeArrowheads="1"/>
          </p:cNvPicPr>
          <p:nvPr/>
        </p:nvPicPr>
        <p:blipFill>
          <a:blip r:embed="rId2"/>
          <a:srcRect l="13750" t="13719" r="11249" b="8536"/>
          <a:stretch>
            <a:fillRect/>
          </a:stretch>
        </p:blipFill>
        <p:spPr bwMode="auto">
          <a:xfrm>
            <a:off x="6588224" y="1018040"/>
            <a:ext cx="2316280" cy="5197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5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243" y="933984"/>
            <a:ext cx="6131024" cy="5145435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Разработка методики</a:t>
            </a:r>
            <a:r>
              <a:rPr lang="ru-RU" sz="2000" b="1" dirty="0" smtClean="0"/>
              <a:t> </a:t>
            </a:r>
            <a:r>
              <a:rPr lang="ru-RU" sz="2000" dirty="0"/>
              <a:t>оценки развития </a:t>
            </a:r>
            <a:endParaRPr lang="en-US" sz="2000" dirty="0"/>
          </a:p>
          <a:p>
            <a:pPr marL="361950" indent="0">
              <a:spcBef>
                <a:spcPts val="0"/>
              </a:spcBef>
              <a:buNone/>
            </a:pPr>
            <a:r>
              <a:rPr lang="ru-RU" sz="2000" dirty="0"/>
              <a:t>конкурентной среды  и  отбора рынков в субъектах </a:t>
            </a:r>
            <a:r>
              <a:rPr lang="ru-RU" sz="2000" dirty="0" smtClean="0"/>
              <a:t>РФ;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Корректировка статистической отчетности;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Подготовка концепции профессиональной подготовки кадров в сфере развития конкуренции и методической поддержки внедрения Стандарта;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Запуск Единого </a:t>
            </a:r>
            <a:r>
              <a:rPr lang="ru-RU" sz="2000" dirty="0"/>
              <a:t>Информационного Портала «Стандарт развития конкуренции</a:t>
            </a:r>
            <a:r>
              <a:rPr lang="ru-RU" sz="2000" dirty="0" smtClean="0"/>
              <a:t>»;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Выделение </a:t>
            </a:r>
            <a:r>
              <a:rPr lang="ru-RU" sz="2000" dirty="0"/>
              <a:t>федерального </a:t>
            </a:r>
            <a:r>
              <a:rPr lang="ru-RU" sz="2000" dirty="0" err="1"/>
              <a:t>софинансирования</a:t>
            </a:r>
            <a:r>
              <a:rPr lang="ru-RU" sz="2000" dirty="0"/>
              <a:t> субъектам </a:t>
            </a:r>
            <a:r>
              <a:rPr lang="ru-RU" sz="2000" dirty="0" smtClean="0"/>
              <a:t>РФ на </a:t>
            </a:r>
            <a:r>
              <a:rPr lang="ru-RU" sz="2000" dirty="0"/>
              <a:t>проведение </a:t>
            </a:r>
            <a:r>
              <a:rPr lang="ru-RU" sz="2000" dirty="0" smtClean="0"/>
              <a:t>мониторинга </a:t>
            </a:r>
            <a:r>
              <a:rPr lang="ru-RU" sz="2000" dirty="0"/>
              <a:t>состояния конкурентной среды </a:t>
            </a:r>
            <a:r>
              <a:rPr lang="ru-RU" sz="2000" dirty="0" smtClean="0"/>
              <a:t>и обучение </a:t>
            </a:r>
            <a:r>
              <a:rPr lang="ru-RU" sz="2000" dirty="0"/>
              <a:t>государственных и муниципальных служащих в указанной сфере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7" name="Picture 1" descr="C:\Users\volgin\Desktop\Pro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9267" y="1355221"/>
            <a:ext cx="2166448" cy="4302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8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1"/>
          <p:cNvGrpSpPr>
            <a:grpSpLocks/>
          </p:cNvGrpSpPr>
          <p:nvPr/>
        </p:nvGrpSpPr>
        <p:grpSpPr bwMode="auto">
          <a:xfrm>
            <a:off x="2643174" y="1928802"/>
            <a:ext cx="4705350" cy="2362200"/>
            <a:chOff x="1676400" y="2743200"/>
            <a:chExt cx="4343400" cy="2362200"/>
          </a:xfrm>
        </p:grpSpPr>
        <p:pic>
          <p:nvPicPr>
            <p:cNvPr id="11270" name="Picture 5" descr="FAS-logo-colo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7" descr="twitter_newbird_blu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dirty="0">
                  <a:solidFill>
                    <a:srgbClr val="333399"/>
                  </a:solidFill>
                </a:rPr>
                <a:t>www.fas.gov.ru</a:t>
              </a:r>
            </a:p>
          </p:txBody>
        </p:sp>
        <p:sp>
          <p:nvSpPr>
            <p:cNvPr id="11274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33308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FAS-book</a:t>
              </a:r>
            </a:p>
          </p:txBody>
        </p:sp>
        <p:sp>
          <p:nvSpPr>
            <p:cNvPr id="11275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348322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>
                  <a:solidFill>
                    <a:srgbClr val="333399"/>
                  </a:solidFill>
                </a:rPr>
                <a:t>rus_fas</a:t>
              </a:r>
            </a:p>
          </p:txBody>
        </p:sp>
      </p:grp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8596" y="1071546"/>
            <a:ext cx="7958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333399"/>
                </a:solidFill>
              </a:rPr>
              <a:t>СПАСИБО ЗА ВНИМАНИЕ!</a:t>
            </a:r>
            <a:r>
              <a:rPr lang="en-US" sz="2000" b="1" dirty="0">
                <a:solidFill>
                  <a:srgbClr val="333399"/>
                </a:solidFill>
              </a:rPr>
              <a:t/>
            </a:r>
            <a:br>
              <a:rPr lang="en-US" sz="2000" b="1" dirty="0">
                <a:solidFill>
                  <a:srgbClr val="333399"/>
                </a:solidFill>
              </a:rPr>
            </a:br>
            <a:endParaRPr lang="ru-RU" sz="2000" b="1" dirty="0">
              <a:solidFill>
                <a:srgbClr val="333399"/>
              </a:solidFill>
            </a:endParaRP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86256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3571868" y="4357694"/>
            <a:ext cx="2524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err="1">
                <a:solidFill>
                  <a:srgbClr val="333399"/>
                </a:solidFill>
              </a:rPr>
              <a:t>fasovka</a:t>
            </a:r>
            <a:endParaRPr lang="ru-RU" sz="3000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68" y="4839033"/>
            <a:ext cx="42862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000" dirty="0" smtClean="0">
              <a:solidFill>
                <a:srgbClr val="333399"/>
              </a:solidFill>
            </a:endParaRPr>
          </a:p>
          <a:p>
            <a:r>
              <a:rPr lang="en-US" sz="3000" dirty="0" smtClean="0">
                <a:solidFill>
                  <a:srgbClr val="333399"/>
                </a:solidFill>
              </a:rPr>
              <a:t>mishelovin@fas.gov.ru</a:t>
            </a:r>
            <a:endParaRPr lang="ru-RU" sz="3000" dirty="0" smtClean="0">
              <a:solidFill>
                <a:srgbClr val="333399"/>
              </a:solidFill>
            </a:endParaRPr>
          </a:p>
          <a:p>
            <a:r>
              <a:rPr lang="en-US" sz="3000" dirty="0" smtClean="0">
                <a:solidFill>
                  <a:srgbClr val="333399"/>
                </a:solidFill>
              </a:rPr>
              <a:t>contr@fas.gov.ru</a:t>
            </a:r>
            <a:endParaRPr lang="ru-RU" sz="3000" dirty="0">
              <a:solidFill>
                <a:srgbClr val="333399"/>
              </a:solidFill>
            </a:endParaRPr>
          </a:p>
        </p:txBody>
      </p:sp>
      <p:pic>
        <p:nvPicPr>
          <p:cNvPr id="2052" name="Picture 4" descr="http://belgorod.er.ru/media/userdata/news/2012/02/16/28757a52cdd1fd07f8d9180148c98e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2714612" y="5429264"/>
            <a:ext cx="785777" cy="58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2083" y="138642"/>
            <a:ext cx="8713788" cy="76517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ДОПОЛНИТЕЛЬНЫЕ РЫНКИ РЕГИОНОВ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0962" name="Picture 2" descr="http://www.sibtrans.ru/files/ignore/editor_files/images/%D0%A0%D0%B8%D1%81%D1%83%D0%BD%D0%BE%D0%BA2%20%D0%BA%D0%BE%D0%BF%D0%B8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41098"/>
            <a:ext cx="3802174" cy="21208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3547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9900"/>
                </a:solidFill>
              </a:rPr>
              <a:t>Воронежская область</a:t>
            </a:r>
            <a:r>
              <a:rPr lang="en-US" sz="1400" b="1" i="1" dirty="0" smtClean="0">
                <a:solidFill>
                  <a:srgbClr val="FF9900"/>
                </a:solidFill>
              </a:rPr>
              <a:t> </a:t>
            </a:r>
            <a:endParaRPr lang="ru-RU" sz="1400" dirty="0" smtClean="0">
              <a:solidFill>
                <a:srgbClr val="FF9900"/>
              </a:solidFill>
            </a:endParaRPr>
          </a:p>
          <a:p>
            <a:r>
              <a:rPr lang="ru-RU" sz="1400" dirty="0" smtClean="0"/>
              <a:t>- рынок сельскохозяйственной техники;</a:t>
            </a:r>
          </a:p>
          <a:p>
            <a:r>
              <a:rPr lang="ru-RU" sz="1400" dirty="0" smtClean="0"/>
              <a:t>- рынок овощной и свежей фруктово-ягодной продукции;</a:t>
            </a:r>
          </a:p>
          <a:p>
            <a:r>
              <a:rPr lang="ru-RU" sz="1400" dirty="0" smtClean="0"/>
              <a:t>- рынок туристических услуг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28834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8D5E2F"/>
                </a:solidFill>
              </a:rPr>
              <a:t>Сахалинская область</a:t>
            </a:r>
            <a:endParaRPr lang="ru-RU" sz="1400" dirty="0" smtClean="0">
              <a:solidFill>
                <a:srgbClr val="8D5E2F"/>
              </a:solidFill>
            </a:endParaRPr>
          </a:p>
          <a:p>
            <a:r>
              <a:rPr lang="ru-RU" sz="1400" dirty="0" smtClean="0"/>
              <a:t>- рынок производства мяса;</a:t>
            </a:r>
          </a:p>
          <a:p>
            <a:pPr>
              <a:buFontTx/>
              <a:buChar char="-"/>
            </a:pPr>
            <a:r>
              <a:rPr lang="ru-RU" sz="1400" dirty="0" smtClean="0"/>
              <a:t>рынок производства инертных </a:t>
            </a:r>
          </a:p>
          <a:p>
            <a:r>
              <a:rPr lang="ru-RU" sz="1400" dirty="0" smtClean="0"/>
              <a:t> строительных материалов;</a:t>
            </a:r>
          </a:p>
          <a:p>
            <a:r>
              <a:rPr lang="ru-RU" sz="1400" dirty="0" smtClean="0"/>
              <a:t>- рынок рыбы и морепродуктов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4398071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9933FF"/>
                </a:solidFill>
              </a:rPr>
              <a:t>Ханты-Мансийский </a:t>
            </a:r>
            <a:endParaRPr lang="en-US" sz="1400" b="1" i="1" dirty="0" smtClean="0">
              <a:solidFill>
                <a:srgbClr val="9933FF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9933FF"/>
                </a:solidFill>
              </a:rPr>
              <a:t>автономный округ – ЮГРА</a:t>
            </a:r>
          </a:p>
          <a:p>
            <a:r>
              <a:rPr lang="ru-RU" sz="1400" dirty="0" smtClean="0"/>
              <a:t>- рынок туристских услуг;</a:t>
            </a:r>
          </a:p>
          <a:p>
            <a:r>
              <a:rPr lang="ru-RU" sz="1400" dirty="0" smtClean="0"/>
              <a:t>- рынок производства продукции сельского хозяйства;</a:t>
            </a:r>
          </a:p>
          <a:p>
            <a:r>
              <a:rPr lang="ru-RU" sz="1400" dirty="0" smtClean="0"/>
              <a:t>- рынок лесопромышленной продукции;</a:t>
            </a:r>
          </a:p>
          <a:p>
            <a:r>
              <a:rPr lang="ru-RU" sz="1400" dirty="0" smtClean="0"/>
              <a:t>- рынок услуг в сфере физической культуры и спорта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92867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333228" y="1026652"/>
            <a:ext cx="2571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9933FF"/>
                </a:solidFill>
              </a:rPr>
              <a:t>Тюменская область</a:t>
            </a:r>
            <a:endParaRPr lang="ru-RU" sz="1400" dirty="0" smtClean="0">
              <a:solidFill>
                <a:srgbClr val="9933FF"/>
              </a:solidFill>
            </a:endParaRPr>
          </a:p>
          <a:p>
            <a:r>
              <a:rPr lang="ru-RU" sz="1400" dirty="0" smtClean="0"/>
              <a:t>- рынок строительных услуг;</a:t>
            </a:r>
          </a:p>
          <a:p>
            <a:r>
              <a:rPr lang="ru-RU" sz="1400" dirty="0" smtClean="0"/>
              <a:t>- рынок инновационной продукции;</a:t>
            </a:r>
          </a:p>
          <a:p>
            <a:r>
              <a:rPr lang="ru-RU" sz="1400" dirty="0" smtClean="0"/>
              <a:t>- рынок услуг газификации</a:t>
            </a:r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4714884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33CC"/>
                </a:solidFill>
              </a:rPr>
              <a:t>Хабаровский край</a:t>
            </a:r>
            <a:r>
              <a:rPr lang="en-US" sz="1400" b="1" i="1" dirty="0" smtClean="0">
                <a:solidFill>
                  <a:srgbClr val="0033CC"/>
                </a:solidFill>
              </a:rPr>
              <a:t> </a:t>
            </a:r>
            <a:r>
              <a:rPr lang="ru-RU" sz="1400" b="1" i="1" dirty="0" smtClean="0">
                <a:solidFill>
                  <a:srgbClr val="0033CC"/>
                </a:solidFill>
              </a:rPr>
              <a:t>(6 рынков)</a:t>
            </a:r>
            <a:endParaRPr lang="ru-RU" sz="1400" dirty="0" smtClean="0">
              <a:solidFill>
                <a:srgbClr val="0033CC"/>
              </a:solidFill>
            </a:endParaRPr>
          </a:p>
          <a:p>
            <a:r>
              <a:rPr lang="en-US" sz="1400" b="1" i="1" dirty="0" smtClean="0"/>
              <a:t>-</a:t>
            </a:r>
            <a:r>
              <a:rPr lang="ru-RU" sz="1400" b="1" i="1" dirty="0" smtClean="0"/>
              <a:t> </a:t>
            </a:r>
            <a:r>
              <a:rPr lang="ru-RU" sz="1400" dirty="0" smtClean="0"/>
              <a:t>рынок бытовых услуг для жителей малых и отделенных населенных пунктов с численностью от 100 до 1 тыс. человек;</a:t>
            </a:r>
          </a:p>
          <a:p>
            <a:r>
              <a:rPr lang="ru-RU" sz="1400" b="1" i="1" dirty="0" smtClean="0"/>
              <a:t>-</a:t>
            </a:r>
            <a:r>
              <a:rPr lang="ru-RU" sz="1400" dirty="0" smtClean="0"/>
              <a:t> рынок общественного питания на объектах дорожного сервиса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2000240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Республика Удмуртия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- рынок поставки питьевого молока;</a:t>
            </a:r>
          </a:p>
          <a:p>
            <a:r>
              <a:rPr lang="ru-RU" sz="1400" dirty="0" smtClean="0"/>
              <a:t>- рынок услуг кадастровых инженеров;</a:t>
            </a:r>
          </a:p>
          <a:p>
            <a:r>
              <a:rPr lang="ru-RU" sz="1400" dirty="0" smtClean="0"/>
              <a:t>- рынок услуг в сфере туризма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3636" y="1046133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9900"/>
                </a:solidFill>
              </a:rPr>
              <a:t>Пермский край</a:t>
            </a:r>
            <a:r>
              <a:rPr lang="en-US" sz="1400" b="1" i="1" dirty="0" smtClean="0">
                <a:solidFill>
                  <a:srgbClr val="FF9900"/>
                </a:solidFill>
              </a:rPr>
              <a:t> </a:t>
            </a:r>
            <a:endParaRPr lang="ru-RU" sz="1400" dirty="0" smtClean="0">
              <a:solidFill>
                <a:srgbClr val="FF9900"/>
              </a:solidFill>
            </a:endParaRPr>
          </a:p>
          <a:p>
            <a:pPr>
              <a:buFontTx/>
              <a:buChar char="-"/>
            </a:pPr>
            <a:r>
              <a:rPr lang="ru-RU" sz="1400" dirty="0" smtClean="0"/>
              <a:t>рынок государственных закупок;</a:t>
            </a:r>
          </a:p>
          <a:p>
            <a:pPr marL="85725" indent="-85725">
              <a:buFontTx/>
              <a:buChar char="-"/>
            </a:pPr>
            <a:r>
              <a:rPr lang="ru-RU" sz="1400" dirty="0" smtClean="0"/>
              <a:t>рынок автомобильных бензинов и                  дизельного топлива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500570"/>
            <a:ext cx="34293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9900"/>
                </a:solidFill>
              </a:rPr>
              <a:t>Республика Татарстан (13 рынков)</a:t>
            </a:r>
          </a:p>
          <a:p>
            <a:r>
              <a:rPr lang="ru-RU" sz="1400" dirty="0" smtClean="0"/>
              <a:t>- рынок информационных технологий; </a:t>
            </a:r>
          </a:p>
          <a:p>
            <a:r>
              <a:rPr lang="ru-RU" sz="1400" dirty="0" smtClean="0"/>
              <a:t>- рынок услуг образования;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рынок производства химико-</a:t>
            </a:r>
          </a:p>
          <a:p>
            <a:r>
              <a:rPr lang="ru-RU" sz="1400" dirty="0" smtClean="0"/>
              <a:t>фармацевтической  продукции;</a:t>
            </a:r>
          </a:p>
          <a:p>
            <a:r>
              <a:rPr lang="ru-RU" sz="1400" dirty="0" smtClean="0"/>
              <a:t>- рынок выставочных услуг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2155" y="2000240"/>
            <a:ext cx="2990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Московская область </a:t>
            </a:r>
          </a:p>
          <a:p>
            <a:r>
              <a:rPr lang="ru-RU" sz="1400" dirty="0" smtClean="0"/>
              <a:t>- агропродовольственные рынки; </a:t>
            </a:r>
          </a:p>
          <a:p>
            <a:r>
              <a:rPr lang="ru-RU" sz="1400" dirty="0" smtClean="0"/>
              <a:t>- рынок услуг туризма и отдыха; </a:t>
            </a:r>
          </a:p>
          <a:p>
            <a:r>
              <a:rPr lang="ru-RU" sz="1400" dirty="0" smtClean="0"/>
              <a:t>- рынок ритуальных услуг;</a:t>
            </a:r>
          </a:p>
          <a:p>
            <a:r>
              <a:rPr lang="ru-RU" sz="1400" dirty="0" smtClean="0"/>
              <a:t>- рынок наружной рекламы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715016"/>
            <a:ext cx="392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 smtClean="0">
              <a:solidFill>
                <a:srgbClr val="FF9900"/>
              </a:solidFill>
            </a:endParaRPr>
          </a:p>
          <a:p>
            <a:r>
              <a:rPr lang="ru-RU" sz="1400" b="1" i="1" dirty="0" smtClean="0">
                <a:solidFill>
                  <a:srgbClr val="FF9900"/>
                </a:solidFill>
              </a:rPr>
              <a:t>Республика Мордовия</a:t>
            </a:r>
          </a:p>
          <a:p>
            <a:r>
              <a:rPr lang="ru-RU" sz="1400" dirty="0" smtClean="0"/>
              <a:t>- рынок услуг общественного питания;</a:t>
            </a:r>
          </a:p>
          <a:p>
            <a:pPr>
              <a:buFontTx/>
              <a:buChar char="-"/>
            </a:pPr>
            <a:r>
              <a:rPr lang="ru-RU" sz="1400" dirty="0" smtClean="0"/>
              <a:t>рынок производства и переработки  молока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3143248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Калужская область</a:t>
            </a:r>
          </a:p>
          <a:p>
            <a:r>
              <a:rPr lang="ru-RU" sz="1400" dirty="0" smtClean="0"/>
              <a:t>- рынок услуг по сбору, сортировке и переработке ТБО;</a:t>
            </a:r>
          </a:p>
          <a:p>
            <a:r>
              <a:rPr lang="ru-RU" sz="1400" dirty="0" smtClean="0"/>
              <a:t>- рынок услуг АЗС и сопутствующего сервиса;</a:t>
            </a:r>
          </a:p>
          <a:p>
            <a:r>
              <a:rPr lang="ru-RU" sz="1400" dirty="0" smtClean="0"/>
              <a:t>- агропродовольственный рынок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6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4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891691"/>
            <a:ext cx="835824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buFont typeface="Wingdings" pitchFamily="2" charset="2"/>
              <a:buChar char="Ø"/>
            </a:pPr>
            <a:endParaRPr lang="ru-RU" sz="1400" b="1" dirty="0"/>
          </a:p>
          <a:p>
            <a:pPr marL="363538" indent="-363538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8080"/>
                </a:solidFill>
              </a:rPr>
              <a:t>с привлечением студентов вузов (Нижегородская, Саратовская области);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8080"/>
                </a:solidFill>
              </a:rPr>
              <a:t>с привлечением органов местного самоуправления (Республика Башкортостан, Пензенская, Псковская области  и др.);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8080"/>
                </a:solidFill>
              </a:rPr>
              <a:t>с</a:t>
            </a:r>
            <a:r>
              <a:rPr lang="ru-RU" sz="1800" dirty="0" smtClean="0">
                <a:solidFill>
                  <a:srgbClr val="008080"/>
                </a:solidFill>
              </a:rPr>
              <a:t> привлечением подведомственных организаций (Ульяновская область, Красноярский край);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r>
              <a:rPr lang="ru-RU" sz="1800" dirty="0">
                <a:solidFill>
                  <a:srgbClr val="008080"/>
                </a:solidFill>
              </a:rPr>
              <a:t>с привлечением общественных организаций (</a:t>
            </a:r>
            <a:r>
              <a:rPr lang="ru-RU" sz="1800" dirty="0" smtClean="0">
                <a:solidFill>
                  <a:srgbClr val="008080"/>
                </a:solidFill>
              </a:rPr>
              <a:t>Пензенская</a:t>
            </a:r>
          </a:p>
          <a:p>
            <a:pPr indent="361950" algn="just"/>
            <a:r>
              <a:rPr lang="ru-RU" sz="1800" dirty="0" smtClean="0">
                <a:solidFill>
                  <a:srgbClr val="008080"/>
                </a:solidFill>
              </a:rPr>
              <a:t> </a:t>
            </a:r>
            <a:r>
              <a:rPr lang="ru-RU" sz="1800" dirty="0">
                <a:solidFill>
                  <a:srgbClr val="008080"/>
                </a:solidFill>
              </a:rPr>
              <a:t>область</a:t>
            </a:r>
            <a:r>
              <a:rPr lang="ru-RU" sz="1800" dirty="0" smtClean="0">
                <a:solidFill>
                  <a:srgbClr val="008080"/>
                </a:solidFill>
              </a:rPr>
              <a:t>);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800" dirty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8080"/>
                </a:solidFill>
              </a:rPr>
              <a:t>по </a:t>
            </a:r>
            <a:r>
              <a:rPr lang="ru-RU" sz="1800" dirty="0">
                <a:solidFill>
                  <a:srgbClr val="008080"/>
                </a:solidFill>
              </a:rPr>
              <a:t>государственному контракту (</a:t>
            </a:r>
            <a:r>
              <a:rPr lang="ru-RU" sz="1800" dirty="0" smtClean="0">
                <a:solidFill>
                  <a:srgbClr val="008080"/>
                </a:solidFill>
              </a:rPr>
              <a:t>Санкт-Петербург,</a:t>
            </a:r>
          </a:p>
          <a:p>
            <a:pPr indent="361950" algn="just"/>
            <a:r>
              <a:rPr lang="ru-RU" sz="1800" dirty="0" smtClean="0">
                <a:solidFill>
                  <a:srgbClr val="008080"/>
                </a:solidFill>
              </a:rPr>
              <a:t>Новосибирская область);</a:t>
            </a:r>
          </a:p>
          <a:p>
            <a:pPr marL="363538" indent="-363538" algn="just">
              <a:buFont typeface="Wingdings" pitchFamily="2" charset="2"/>
              <a:buChar char="Ø"/>
            </a:pPr>
            <a:endParaRPr lang="ru-RU" sz="1800" dirty="0" smtClean="0">
              <a:solidFill>
                <a:srgbClr val="008080"/>
              </a:solidFill>
            </a:endParaRPr>
          </a:p>
          <a:p>
            <a:pPr marL="363538" lvl="0" indent="-363538"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электронное анкетирование (Краснодарский край)</a:t>
            </a:r>
          </a:p>
          <a:p>
            <a:pPr marL="354013" lvl="0" algn="just"/>
            <a:r>
              <a:rPr lang="ru-RU" sz="1800" dirty="0" smtClean="0"/>
              <a:t>Формы опросников </a:t>
            </a:r>
            <a:r>
              <a:rPr lang="ru-RU" sz="1800" dirty="0"/>
              <a:t>были размещены на официальном сайте </a:t>
            </a:r>
            <a:r>
              <a:rPr lang="ru-RU" sz="1800" dirty="0" smtClean="0"/>
              <a:t>Министерства </a:t>
            </a:r>
            <a:r>
              <a:rPr lang="ru-RU" sz="1800" dirty="0"/>
              <a:t>экономики, а ссылки на сайтах администраций муниципальных образований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smtClean="0"/>
              <a:t>В итоге </a:t>
            </a:r>
            <a:r>
              <a:rPr lang="ru-RU" sz="1800" dirty="0"/>
              <a:t>в </a:t>
            </a:r>
            <a:r>
              <a:rPr lang="ru-RU" sz="1800" dirty="0" smtClean="0"/>
              <a:t>мониторинге в 2015 году приняли участие 10519 </a:t>
            </a:r>
            <a:r>
              <a:rPr lang="ru-RU" sz="1800" dirty="0"/>
              <a:t>жителей Краснодарского </a:t>
            </a:r>
            <a:r>
              <a:rPr lang="ru-RU" sz="1800" dirty="0" smtClean="0"/>
              <a:t>края, а 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2016</a:t>
            </a:r>
            <a:r>
              <a:rPr lang="ru-RU" sz="1800" dirty="0" smtClean="0"/>
              <a:t> –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33559</a:t>
            </a:r>
            <a:r>
              <a:rPr lang="ru-RU" sz="1800" dirty="0" smtClean="0"/>
              <a:t> жителей (потребителей). </a:t>
            </a:r>
            <a:endParaRPr lang="ru-RU" sz="1800" dirty="0" smtClean="0">
              <a:solidFill>
                <a:srgbClr val="FF0000"/>
              </a:solidFill>
            </a:endParaRPr>
          </a:p>
          <a:p>
            <a:pPr marL="354013" lvl="0" algn="just"/>
            <a:endParaRPr lang="ru-RU" sz="1800" dirty="0" smtClean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endParaRPr lang="ru-RU" sz="2000" b="1" dirty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	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0825" y="116632"/>
            <a:ext cx="8713788" cy="765175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ОРГАНИЗАЦИЯ МОНИТОРИНГА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 descr="http://orenuc.ru/images/sbis-monitoring1.jpg"/>
          <p:cNvPicPr>
            <a:picLocks noChangeAspect="1" noChangeArrowheads="1"/>
          </p:cNvPicPr>
          <p:nvPr/>
        </p:nvPicPr>
        <p:blipFill>
          <a:blip r:embed="rId2" cstate="print"/>
          <a:srcRect t="8098"/>
          <a:stretch>
            <a:fillRect/>
          </a:stretch>
        </p:blipFill>
        <p:spPr bwMode="auto">
          <a:xfrm>
            <a:off x="7048897" y="3109442"/>
            <a:ext cx="1643074" cy="1543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5580" y="405669"/>
            <a:ext cx="8229600" cy="34605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ОРГАНИЗАЦИЯ МОНИТОРИНГА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81066"/>
            <a:ext cx="8229600" cy="497227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267744" y="948409"/>
            <a:ext cx="4038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Томская область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РЫНОК ИННОВАЦИОННОЙ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"/>
            <a:ext cx="8713788" cy="571480"/>
          </a:xfrm>
        </p:spPr>
        <p:txBody>
          <a:bodyPr/>
          <a:lstStyle/>
          <a:p>
            <a:pPr marL="355600" indent="-273050"/>
            <a:r>
              <a:rPr lang="ru-RU" sz="1800" b="1" dirty="0">
                <a:solidFill>
                  <a:schemeClr val="bg1"/>
                </a:solidFill>
              </a:rPr>
              <a:t>ПОДГОТОВКА ДОКЛАДА </a:t>
            </a:r>
            <a:r>
              <a:rPr lang="ru-RU" sz="1800" b="1" dirty="0" smtClean="0">
                <a:solidFill>
                  <a:schemeClr val="bg1"/>
                </a:solidFill>
              </a:rPr>
              <a:t>«</a:t>
            </a:r>
            <a:r>
              <a:rPr lang="ru-RU" sz="1800" b="1" dirty="0">
                <a:solidFill>
                  <a:schemeClr val="bg1"/>
                </a:solidFill>
              </a:rPr>
              <a:t>СОСТОЯНИЕ И РАЗВИТИЕ КОНКУРЕНТНОЙ СРЕДЫ НА РЫНКАХ ТОВАРОВ И УСЛУГ </a:t>
            </a:r>
            <a:r>
              <a:rPr lang="ru-RU" sz="1800" b="1" dirty="0" smtClean="0">
                <a:solidFill>
                  <a:schemeClr val="bg1"/>
                </a:solidFill>
              </a:rPr>
              <a:t>СУБЪЕКТА РФ»</a:t>
            </a:r>
            <a:endParaRPr lang="ru-RU" sz="1800" i="0" dirty="0">
              <a:solidFill>
                <a:schemeClr val="bg1"/>
              </a:solidFill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6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796" y="1052736"/>
            <a:ext cx="882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273050" algn="ctr"/>
            <a:r>
              <a:rPr lang="ru-RU" sz="2000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Республика(Саха) Якутия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8934013"/>
              </p:ext>
            </p:extLst>
          </p:nvPr>
        </p:nvGraphicFramePr>
        <p:xfrm>
          <a:off x="317659" y="1429194"/>
          <a:ext cx="8580120" cy="508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34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E4DA43-0C8F-47C1-8876-5D746B7A5D7E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-45720"/>
            <a:ext cx="8713788" cy="765175"/>
          </a:xfrm>
        </p:spPr>
        <p:txBody>
          <a:bodyPr/>
          <a:lstStyle/>
          <a:p>
            <a:pPr>
              <a:tabLst>
                <a:tab pos="4217988" algn="l"/>
              </a:tabLst>
            </a:pPr>
            <a:r>
              <a:rPr lang="ru-RU" sz="3200" b="1" dirty="0">
                <a:solidFill>
                  <a:schemeClr val="bg1"/>
                </a:solidFill>
              </a:rPr>
              <a:t>ИНФОРМАЦИОННОЕ </a:t>
            </a:r>
            <a:r>
              <a:rPr lang="ru-RU" sz="3200" b="1" dirty="0" smtClean="0">
                <a:solidFill>
                  <a:schemeClr val="bg1"/>
                </a:solidFill>
              </a:rPr>
              <a:t>ОБЕСПЕЧЕНИЕ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57232"/>
            <a:ext cx="885828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Пензенская область</a:t>
            </a:r>
          </a:p>
          <a:p>
            <a:pPr algn="ctr"/>
            <a:endParaRPr lang="ru-RU" sz="1100" dirty="0" smtClean="0">
              <a:solidFill>
                <a:srgbClr val="008080"/>
              </a:solidFill>
            </a:endParaRPr>
          </a:p>
          <a:p>
            <a:pPr marL="363538" indent="-363538" algn="just">
              <a:buFont typeface="Wingdings" pitchFamily="2" charset="2"/>
              <a:buChar char="Ø"/>
            </a:pPr>
            <a:endParaRPr lang="ru-RU" sz="1400" b="1" dirty="0"/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6" y="1263316"/>
            <a:ext cx="5098606" cy="4803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02" y="1405903"/>
            <a:ext cx="3762265" cy="2854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1176" y="3988434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r>
              <a:rPr lang="en-US" sz="1200" b="1" dirty="0">
                <a:hlinkClick r:id="rId4"/>
              </a:rPr>
              <a:t>http://</a:t>
            </a:r>
            <a:r>
              <a:rPr lang="en-US" sz="1200" b="1" dirty="0" smtClean="0">
                <a:hlinkClick r:id="rId4"/>
              </a:rPr>
              <a:t>investinpenza.com/Investors/Strategy</a:t>
            </a:r>
            <a:r>
              <a:rPr lang="ru-RU" sz="1200" b="1" dirty="0" smtClean="0"/>
              <a:t>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9596" y="6067256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  <a:p>
            <a:r>
              <a:rPr lang="en-US" sz="1200" b="1" dirty="0">
                <a:hlinkClick r:id="rId5"/>
              </a:rPr>
              <a:t>http://</a:t>
            </a:r>
            <a:r>
              <a:rPr lang="en-US" sz="1200" b="1" dirty="0" smtClean="0">
                <a:hlinkClick r:id="rId5"/>
              </a:rPr>
              <a:t>econom.pnzreg.ru/programmi_uluchssheniya_klimata/standart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5113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71435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ВЗАИМОДЕЙСТВИЕ С МУНИЦИПАЛЬНЫМИ ОБРАЗОВАНИЯМИ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 l="6719" t="23653" r="2351" b="4299"/>
          <a:stretch>
            <a:fillRect/>
          </a:stretch>
        </p:blipFill>
        <p:spPr>
          <a:xfrm>
            <a:off x="214282" y="1142984"/>
            <a:ext cx="8715436" cy="51841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9652" y="6215082"/>
            <a:ext cx="57147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57554" y="785794"/>
            <a:ext cx="241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соглашения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5429264"/>
            <a:ext cx="2066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обучение  </a:t>
            </a:r>
            <a:endParaRPr lang="ru-RU" sz="2800" b="1" dirty="0"/>
          </a:p>
        </p:txBody>
      </p:sp>
      <p:pic>
        <p:nvPicPr>
          <p:cNvPr id="14338" name="Picture 2" descr="http://yousticker.com/upload/simages/110842.gif"/>
          <p:cNvPicPr>
            <a:picLocks noChangeAspect="1" noChangeArrowheads="1"/>
          </p:cNvPicPr>
          <p:nvPr/>
        </p:nvPicPr>
        <p:blipFill>
          <a:blip r:embed="rId3"/>
          <a:srcRect l="6061" t="7576" r="7576" b="10605"/>
          <a:stretch>
            <a:fillRect/>
          </a:stretch>
        </p:blipFill>
        <p:spPr bwMode="auto">
          <a:xfrm>
            <a:off x="4286248" y="5929330"/>
            <a:ext cx="714380" cy="676781"/>
          </a:xfrm>
          <a:prstGeom prst="rect">
            <a:avLst/>
          </a:prstGeom>
          <a:noFill/>
        </p:spPr>
      </p:pic>
      <p:pic>
        <p:nvPicPr>
          <p:cNvPr id="14340" name="Picture 4" descr="http://playcast.ru/uploads/2011/03/14/2389257.jpg"/>
          <p:cNvPicPr>
            <a:picLocks noChangeAspect="1" noChangeArrowheads="1"/>
          </p:cNvPicPr>
          <p:nvPr/>
        </p:nvPicPr>
        <p:blipFill>
          <a:blip r:embed="rId4" cstate="print"/>
          <a:srcRect l="9915" t="8855" r="2835" b="2596"/>
          <a:stretch>
            <a:fillRect/>
          </a:stretch>
        </p:blipFill>
        <p:spPr bwMode="auto">
          <a:xfrm>
            <a:off x="4286248" y="1214422"/>
            <a:ext cx="642942" cy="730616"/>
          </a:xfrm>
          <a:prstGeom prst="rect">
            <a:avLst/>
          </a:prstGeom>
          <a:noFill/>
        </p:spPr>
      </p:pic>
      <p:pic>
        <p:nvPicPr>
          <p:cNvPr id="14342" name="Picture 6" descr="http://panzura.com/wp-content/uploads/2016/03/peopleandgears.jpg"/>
          <p:cNvPicPr>
            <a:picLocks noChangeAspect="1" noChangeArrowheads="1"/>
          </p:cNvPicPr>
          <p:nvPr/>
        </p:nvPicPr>
        <p:blipFill>
          <a:blip r:embed="rId5"/>
          <a:srcRect l="6209" t="4966" r="5628" b="8112"/>
          <a:stretch>
            <a:fillRect/>
          </a:stretch>
        </p:blipFill>
        <p:spPr bwMode="auto">
          <a:xfrm>
            <a:off x="2928926" y="2214554"/>
            <a:ext cx="3045300" cy="30024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86512" y="3786190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рейтинг</a:t>
            </a:r>
            <a:endParaRPr lang="ru-RU" sz="2800" b="1" dirty="0"/>
          </a:p>
        </p:txBody>
      </p:sp>
      <p:pic>
        <p:nvPicPr>
          <p:cNvPr id="3" name="Picture 2" descr="http://fs183.www.ex.ua/show/35512126/35512126.png?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3643314"/>
            <a:ext cx="785818" cy="589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5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ПРИМЕРЫ ПРАКТИК РАЗВИТИЯ КОНКУРЕНЦИИ НА МУНИЦИПАЛЬНОМ </a:t>
            </a:r>
            <a:r>
              <a:rPr lang="ru-RU" sz="2400" b="1" dirty="0" smtClean="0">
                <a:solidFill>
                  <a:schemeClr val="bg1"/>
                </a:solidFill>
              </a:rPr>
              <a:t>УРОВНЕ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267744" y="948409"/>
            <a:ext cx="4038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Краснодарский край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A6D5C-0F03-4974-8B79-563F8218A7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РЫНОК ИННОВАЦИОННОЙ ПРОДУКЦИИ</a:t>
            </a:r>
            <a:endParaRPr lang="ru-RU" dirty="0"/>
          </a:p>
        </p:txBody>
      </p:sp>
      <p:pic>
        <p:nvPicPr>
          <p:cNvPr id="9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377" t="9958" r="8197" b="3899"/>
          <a:stretch/>
        </p:blipFill>
        <p:spPr>
          <a:xfrm>
            <a:off x="1269976" y="1808786"/>
            <a:ext cx="7416824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7667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27058</TotalTime>
  <Words>1730</Words>
  <Application>Microsoft Office PowerPoint</Application>
  <PresentationFormat>Экран (4:3)</PresentationFormat>
  <Paragraphs>288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Narrow</vt:lpstr>
      <vt:lpstr>Wingdings</vt:lpstr>
      <vt:lpstr>ヒラギノ角ゴ Pro W3</vt:lpstr>
      <vt:lpstr>Оформление по умолчанию</vt:lpstr>
      <vt:lpstr>Презентация PowerPoint</vt:lpstr>
      <vt:lpstr>Презентация PowerPoint</vt:lpstr>
      <vt:lpstr>ДОПОЛНИТЕЛЬНЫЕ РЫНКИ РЕГИОНОВ  </vt:lpstr>
      <vt:lpstr>ОРГАНИЗАЦИЯ МОНИТОРИНГА </vt:lpstr>
      <vt:lpstr>ОРГАНИЗАЦИЯ МОНИТОРИНГА </vt:lpstr>
      <vt:lpstr>ПОДГОТОВКА ДОКЛАДА «СОСТОЯНИЕ И РАЗВИТИЕ КОНКУРЕНТНОЙ СРЕДЫ НА РЫНКАХ ТОВАРОВ И УСЛУГ СУБЪЕКТА РФ»</vt:lpstr>
      <vt:lpstr>ИНФОРМАЦИОННОЕ ОБЕСПЕЧЕНИЕ</vt:lpstr>
      <vt:lpstr>ВЗАИМОДЕЙСТВИЕ С МУНИЦИПАЛЬНЫМИ ОБРАЗОВАНИЯМИ</vt:lpstr>
      <vt:lpstr>ПРИМЕРЫ ПРАКТИК РАЗВИТИЯ КОНКУРЕНЦИИ НА МУНИЦИПАЛЬНОМ УРОВНЕ</vt:lpstr>
      <vt:lpstr>ПРИМЕРЫ ПРАКТИК РАЗВИТИЯ КОНКУРЕНЦИИ НА МУНИЦИПАЛЬНОМ УРОВНЕ</vt:lpstr>
      <vt:lpstr>Рынок розничной торговли</vt:lpstr>
      <vt:lpstr>ПРИМЕРЫ ПРАКТИК РАЗВИТИЯ КОНКУРЕНЦИИ  НА РЫНКАХ СОЦИАЛЬНОЙ СФЕРЫ</vt:lpstr>
      <vt:lpstr>ПРИМЕРЫ ПРАКТИК РАЗВИТИЯ КОНКУРЕНЦИИ  НА РЫНКЕ УСЛУГ ДОШКОЛЬНОГО ОБРАЗОВАНИЯ</vt:lpstr>
      <vt:lpstr>ПРИМЕРЫ ПРАКТИК РАЗВИТИЯ КОНКУРЕНЦИИ  НА РЫНКЕ УСЛУГ ДОШКОЛЬНОГО ОБРАЗОВАНИЯ</vt:lpstr>
      <vt:lpstr>ПРИМЕРЫ ПРАКТИК РАЗВИТИЯ КОНКУРЕНЦИИ  НА РЫНКЕ УСЛУГ ПСИХОЛОГО-ПЕДАГОГИЧЕСКОГО СОПРОВОЖДЕНИЯ ДЕТЕЙ С ОВЗ</vt:lpstr>
      <vt:lpstr>Рынок туристических услуг</vt:lpstr>
      <vt:lpstr>Презентация PowerPoint</vt:lpstr>
      <vt:lpstr>РАЗВИТИЕ КОНКУРЕНЦИИ ПРИ ОСУЩЕСТВЛЕНИИ ПРОЦЕДУР ГОСУДАРСТВЕННЫХ И МУНИЦИПАЛЬНЫХ ЗАКУПОК  </vt:lpstr>
      <vt:lpstr>РАЗВИТИЕ КОНКУРЕНЦИИ ПРИ ОСУЩЕСТВЛЕНИИ ПРОЦЕДУР ГОСУДАРСТВЕННЫХ И МУНИЦИПАЛЬНЫХ ЗАКУПОК  </vt:lpstr>
      <vt:lpstr>РАЗВИТИЕ КОНКУРЕНЦИИ ПРИ ОСУЩЕСТВЛЕНИИ ПРОЦЕДУР ГОСУДАРСТВЕННЫХ И МУНИЦИПАЛЬНЫХ ЗАКУПОК  </vt:lpstr>
      <vt:lpstr>РЫНОК ИНСТИТУЦИОНАЛЬНОЙ СРЕДЫ, СПОСОБСТВУЮЩИХ ВНЕДРЕНИЮ ИННОВАЦИЙ</vt:lpstr>
      <vt:lpstr>РЫНОК ИННОВАЦИОННОЙ ПРОДУКЦИИ</vt:lpstr>
      <vt:lpstr>Проблемы, обозначенные регионами</vt:lpstr>
      <vt:lpstr>Проблемы, обозначенные ФАС</vt:lpstr>
      <vt:lpstr>Задачи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Рыбаченко Елена Александровна</cp:lastModifiedBy>
  <cp:revision>1524</cp:revision>
  <cp:lastPrinted>2017-05-23T13:31:25Z</cp:lastPrinted>
  <dcterms:created xsi:type="dcterms:W3CDTF">2011-08-24T07:02:51Z</dcterms:created>
  <dcterms:modified xsi:type="dcterms:W3CDTF">2017-06-30T09:19:46Z</dcterms:modified>
</cp:coreProperties>
</file>