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414" r:id="rId3"/>
    <p:sldId id="432" r:id="rId4"/>
    <p:sldId id="434" r:id="rId5"/>
    <p:sldId id="438" r:id="rId6"/>
    <p:sldId id="439" r:id="rId7"/>
    <p:sldId id="440" r:id="rId8"/>
    <p:sldId id="442" r:id="rId9"/>
    <p:sldId id="357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68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настасия Валерьевна Александрова" initials="АВ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4A2"/>
    <a:srgbClr val="00C0BC"/>
    <a:srgbClr val="C65E97"/>
    <a:srgbClr val="006666"/>
    <a:srgbClr val="31859C"/>
    <a:srgbClr val="9B85B5"/>
    <a:srgbClr val="00C6BC"/>
    <a:srgbClr val="4AACB6"/>
    <a:srgbClr val="DBEEF4"/>
    <a:srgbClr val="C3B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2114" autoAdjust="0"/>
  </p:normalViewPr>
  <p:slideViewPr>
    <p:cSldViewPr>
      <p:cViewPr>
        <p:scale>
          <a:sx n="80" d="100"/>
          <a:sy n="80" d="100"/>
        </p:scale>
        <p:origin x="-2034" y="-186"/>
      </p:cViewPr>
      <p:guideLst>
        <p:guide orient="horz" pos="2568"/>
        <p:guide pos="612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9"/>
          </a:xfrm>
          <a:prstGeom prst="rect">
            <a:avLst/>
          </a:prstGeom>
        </p:spPr>
        <p:txBody>
          <a:bodyPr vert="horz" lIns="91600" tIns="45800" rIns="91600" bIns="4580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2"/>
            <a:ext cx="2946400" cy="496889"/>
          </a:xfrm>
          <a:prstGeom prst="rect">
            <a:avLst/>
          </a:prstGeom>
        </p:spPr>
        <p:txBody>
          <a:bodyPr vert="horz" lIns="91600" tIns="45800" rIns="91600" bIns="45800" rtlCol="0"/>
          <a:lstStyle>
            <a:lvl1pPr algn="r">
              <a:defRPr sz="1200"/>
            </a:lvl1pPr>
          </a:lstStyle>
          <a:p>
            <a:fld id="{2E320FF2-C9BD-45B1-ABF6-90B636F9E3CF}" type="datetimeFigureOut">
              <a:rPr lang="ru-RU" smtClean="0"/>
              <a:pPr/>
              <a:t>03.07.2017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6"/>
            <a:ext cx="2946400" cy="496888"/>
          </a:xfrm>
          <a:prstGeom prst="rect">
            <a:avLst/>
          </a:prstGeom>
        </p:spPr>
        <p:txBody>
          <a:bodyPr vert="horz" lIns="91600" tIns="45800" rIns="91600" bIns="4580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8166"/>
            <a:ext cx="2946400" cy="496888"/>
          </a:xfrm>
          <a:prstGeom prst="rect">
            <a:avLst/>
          </a:prstGeom>
        </p:spPr>
        <p:txBody>
          <a:bodyPr vert="horz" lIns="91600" tIns="45800" rIns="91600" bIns="45800" rtlCol="0" anchor="b"/>
          <a:lstStyle>
            <a:lvl1pPr algn="r">
              <a:defRPr sz="1200"/>
            </a:lvl1pPr>
          </a:lstStyle>
          <a:p>
            <a:fld id="{3CF5D518-0AE5-43FA-BF2C-7A12799FA3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60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8" cy="496331"/>
          </a:xfrm>
          <a:prstGeom prst="rect">
            <a:avLst/>
          </a:prstGeom>
        </p:spPr>
        <p:txBody>
          <a:bodyPr vert="horz" lIns="91600" tIns="45800" rIns="91600" bIns="4580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8" cy="496331"/>
          </a:xfrm>
          <a:prstGeom prst="rect">
            <a:avLst/>
          </a:prstGeom>
        </p:spPr>
        <p:txBody>
          <a:bodyPr vert="horz" lIns="91600" tIns="45800" rIns="91600" bIns="4580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817673-035C-4459-B2FB-BE0B5C5070F3}" type="datetimeFigureOut">
              <a:rPr lang="ru-RU"/>
              <a:pPr>
                <a:defRPr/>
              </a:pPr>
              <a:t>03.07.2017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00" tIns="45800" rIns="91600" bIns="4580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715156"/>
            <a:ext cx="5438140" cy="4466986"/>
          </a:xfrm>
          <a:prstGeom prst="rect">
            <a:avLst/>
          </a:prstGeom>
        </p:spPr>
        <p:txBody>
          <a:bodyPr vert="horz" lIns="91600" tIns="45800" rIns="91600" bIns="4580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3"/>
            <a:ext cx="2945658" cy="496331"/>
          </a:xfrm>
          <a:prstGeom prst="rect">
            <a:avLst/>
          </a:prstGeom>
        </p:spPr>
        <p:txBody>
          <a:bodyPr vert="horz" lIns="91600" tIns="45800" rIns="91600" bIns="4580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3"/>
            <a:ext cx="2945658" cy="496331"/>
          </a:xfrm>
          <a:prstGeom prst="rect">
            <a:avLst/>
          </a:prstGeom>
        </p:spPr>
        <p:txBody>
          <a:bodyPr vert="horz" lIns="91600" tIns="45800" rIns="91600" bIns="4580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C20CF1-0E54-4622-98AE-C84CC9B5E8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736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20CF1-0E54-4622-98AE-C84CC9B5E85C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322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ru-RU" sz="12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20CF1-0E54-4622-98AE-C84CC9B5E85C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699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20CF1-0E54-4622-98AE-C84CC9B5E85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799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20CF1-0E54-4622-98AE-C84CC9B5E85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799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20CF1-0E54-4622-98AE-C84CC9B5E85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799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20CF1-0E54-4622-98AE-C84CC9B5E85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799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20CF1-0E54-4622-98AE-C84CC9B5E85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799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20CF1-0E54-4622-98AE-C84CC9B5E85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158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6D2A-992F-4B69-9CBE-49A4E7384360}" type="datetime1">
              <a:rPr lang="ru-RU" smtClean="0"/>
              <a:pPr>
                <a:defRPr/>
              </a:pPr>
              <a:t>03.07.2017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006DB-F201-4728-BD6D-97C6A87CA5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243A6-C8ED-4C6E-81A2-369EECBEA017}" type="datetime1">
              <a:rPr lang="ru-RU" smtClean="0"/>
              <a:pPr>
                <a:defRPr/>
              </a:pPr>
              <a:t>03.07.2017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598E7-182F-410A-9CD1-83D871377F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1A247-DECC-4815-82C4-BE690D9ADDA3}" type="datetime1">
              <a:rPr lang="ru-RU" smtClean="0"/>
              <a:pPr>
                <a:defRPr/>
              </a:pPr>
              <a:t>03.07.2017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AB957-B83D-4E9A-83E5-095140395F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464670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7338C6C0-FFA1-49BB-BF5E-54E34718F5BE}" type="datetime1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03.07.2017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8DB1F844-217C-4A21-842C-B66BEF21D18D}" type="slidenum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7650771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64603F9E-3AC6-483C-937F-B640B9319D11}" type="datetime1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03.07.2017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8DB1F844-217C-4A21-842C-B66BEF21D18D}" type="slidenum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907776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DFE602AB-7D9E-4F0C-B56F-4BF6571618AC}" type="datetime1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03.07.2017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8DB1F844-217C-4A21-842C-B66BEF21D18D}" type="slidenum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357625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3D332B32-5DB3-40DC-8522-5153DC78B06A}" type="datetime1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03.07.2017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8DB1F844-217C-4A21-842C-B66BEF21D18D}" type="slidenum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16576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9150329-BB56-4628-A7BF-EA7D1F0C8954}" type="datetime1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03.07.2017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8DB1F844-217C-4A21-842C-B66BEF21D18D}" type="slidenum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164352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BD6B8EA4-F90E-4529-82A4-63E9232ECB2B}" type="datetime1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03.07.2017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8DB1F844-217C-4A21-842C-B66BEF21D18D}" type="slidenum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5028861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1DCBB898-6506-424F-845F-4FD6F03A9677}" type="datetime1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03.07.2017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8DB1F844-217C-4A21-842C-B66BEF21D18D}" type="slidenum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732658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B008C-AC62-4E03-A9E0-AAF9706A8DC2}" type="datetime1">
              <a:rPr lang="ru-RU" smtClean="0"/>
              <a:pPr>
                <a:defRPr/>
              </a:pPr>
              <a:t>03.07.2017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05683-B84A-4007-AEF3-62F00A2AD5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7D28C34B-6816-4C5E-A493-CDC6F9E21311}" type="datetime1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03.07.2017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8DB1F844-217C-4A21-842C-B66BEF21D18D}" type="slidenum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698152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4EAFE3BE-E72E-488C-8CBD-97442873D649}" type="datetime1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03.07.2017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8DB1F844-217C-4A21-842C-B66BEF21D18D}" type="slidenum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716566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06AFDF8-031A-4F3E-95B7-8F485F5949E2}" type="datetime1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03.07.2017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8DB1F844-217C-4A21-842C-B66BEF21D18D}" type="slidenum">
              <a:rPr lang="ru-RU" smtClean="0">
                <a:solidFill>
                  <a:prstClr val="black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437705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56AC3-5658-4407-A545-A07B1A45BA62}" type="datetime1">
              <a:rPr lang="ru-RU" smtClean="0"/>
              <a:pPr>
                <a:defRPr/>
              </a:pPr>
              <a:t>03.07.2017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F4E8-E987-4F79-AB74-9CE6467471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EACAB-2985-4F40-86A5-736CDAB2E72F}" type="datetime1">
              <a:rPr lang="ru-RU" smtClean="0"/>
              <a:pPr>
                <a:defRPr/>
              </a:pPr>
              <a:t>03.07.2017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CD9F2-C8C8-431A-85FB-326635418A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BA09-B077-4E35-87B7-E1F4B0859A2D}" type="datetime1">
              <a:rPr lang="ru-RU" smtClean="0"/>
              <a:pPr>
                <a:defRPr/>
              </a:pPr>
              <a:t>03.07.2017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E59E9-ECA8-4469-A483-160D1AC8D1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6EDA0-2505-4866-AD9D-2D99CE71287B}" type="datetime1">
              <a:rPr lang="ru-RU" smtClean="0"/>
              <a:pPr>
                <a:defRPr/>
              </a:pPr>
              <a:t>03.07.2017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3053C-CB25-4FA8-B696-0C744195CD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EDA46-BF35-4231-B631-24BCEAD0E019}" type="datetime1">
              <a:rPr lang="ru-RU" smtClean="0"/>
              <a:pPr>
                <a:defRPr/>
              </a:pPr>
              <a:t>03.07.2017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3732D-0D31-4FB9-B501-45A55C2A55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43823-1A5C-45CB-854B-96617B092EF8}" type="datetime1">
              <a:rPr lang="ru-RU" smtClean="0"/>
              <a:pPr>
                <a:defRPr/>
              </a:pPr>
              <a:t>03.07.2017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95A75-BDE1-417E-9681-685C555F35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ADBC-EC7D-44E6-9714-15F3A3A0459D}" type="datetime1">
              <a:rPr lang="ru-RU" smtClean="0"/>
              <a:pPr>
                <a:defRPr/>
              </a:pPr>
              <a:t>03.07.2017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ABC4-0E97-437E-9BB0-C3C0239EFA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7F1F77-C6A0-4A59-B8BC-EF044EE2C7EE}" type="datetime1">
              <a:rPr lang="ru-RU" smtClean="0"/>
              <a:pPr>
                <a:defRPr/>
              </a:pPr>
              <a:t>03.07.2017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516E0F-DC6F-4970-9921-FE7097E607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3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543175"/>
            <a:ext cx="8229600" cy="3582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7" name="Рисунок 6" descr="header_main-08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1"/>
            <a:ext cx="8967234" cy="649225"/>
          </a:xfrm>
          <a:prstGeom prst="rect">
            <a:avLst/>
          </a:prstGeom>
        </p:spPr>
      </p:pic>
      <p:pic>
        <p:nvPicPr>
          <p:cNvPr id="8" name="Рисунок 7" descr="footer_main-12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766429" y="6543524"/>
            <a:ext cx="6377572" cy="31447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594581" y="181725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fld id="{850024C6-1C15-4FE1-A401-F96E162C9FC3}" type="slidenum">
              <a:rPr lang="ru-RU" sz="1200" smtClean="0">
                <a:solidFill>
                  <a:prstClr val="black"/>
                </a:solidFill>
                <a:latin typeface="Arial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sz="1200" dirty="0">
              <a:solidFill>
                <a:prstClr val="black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432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6" r="11893"/>
          <a:stretch/>
        </p:blipFill>
        <p:spPr bwMode="auto">
          <a:xfrm>
            <a:off x="0" y="620610"/>
            <a:ext cx="9144000" cy="689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51400" y="369798"/>
            <a:ext cx="8641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ВНЕДРЕНИИ НА ТЕРРИТОРИИ ЛЕНИНГРАДСКОЙ ОБЛАСТИ СТАНДАРТА РАЗВИТИЯ КОНКУРЕНЦИИ В СУБЪЕКТАХ РОССИЙСКОЙ ФЕДЕРАЦИИ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35620" y="2492870"/>
            <a:ext cx="713781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500" b="1" dirty="0" smtClean="0">
                <a:solidFill>
                  <a:srgbClr val="EE64A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СИРОТИН МИХАИЛ ЛЕОНИДОВИЧ</a:t>
            </a:r>
          </a:p>
          <a:p>
            <a:pPr algn="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НАЧАЛЬНИК ДЕПАРТАМЕНТА ИНВЕСТИЦИОННОЙ ПОЛИТКИ КОМИТЕТА ЭКОНОМИЧЕСКОГО РАЗВИТИЯ И ИНВЕСТИЦИОННОЙ ДЕЯТЕЛЬНОСТИ ЛЕНИНГРАДСКОЙ ОБЛАСТИ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79890" y="7101510"/>
            <a:ext cx="2304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03 ИЮНЯ 2017 г.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65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20" y="188550"/>
            <a:ext cx="1749603" cy="1423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AutoShape 10" descr="data:image/jpeg;base64,/9j/4AAQSkZJRgABAQAAAQABAAD/2wCEAAkGBhAPDg8PDw8PDRAPDA8NDhAPDw4PEA4OFRAVFBUQEhIYHCYeFxkjGRUSHy8gJCcpLCwsFR4xNTAqNSYrLCkBCQoKDgwOGg8PGiwlHiUvLCosLDA1LC8sLi8sLCwpKiwsKiwtKSwsLCwsKSksLS8sKSwsLCkpKSwsLCwsLCksKf/AABEIAPQAzwMBIgACEQEDEQH/xAAcAAEAAQUBAQAAAAAAAAAAAAAAAQIDBQYHBAj/xABHEAACAgEBBQQFBwcJCQAAAAAAAQIDEQQFBhIhMUFRcZEHEyJhgRQyQlJiobEjQ1NygpLBJDM0dKKys8LRFWRzg4STo9Lh/8QAGgEBAAMBAQEAAAAAAAAAAAAAAAEEBQMCBv/EAC8RAAICAQMCBAQFBQAAAAAAAAABAgMEERIxBSETMkFRYXGx0RQiM4GRQlKhwfD/2gAMAwEAAhEDEQA/AO4gAAAAAAAAAAAAAAAGtbf32ho7vUyqnZLgjPKlGKw89/gc7LYVLdN6I8TnGC1kzZQaJL0ors0svjcv/Uyu7G+Py22dbqVXDX6xe3xcXtJPsXeivDNonJRjLu/mco5NcntT7mzAAuFgAAAAAAAAAAAAAAAAAAAAAAAAADIABj9p7e0+m/nroweMqOeKb8IrmavrvSdWsqiiU/tWSUF+6ssr25VVXnkcZ31w8zN4OW+kb+n/APT1fjMan0i6yXzfVVL7MOJ+cmzAbQ2lbqLPWXTdk+FRy1Feys4WEvezGzs6u6vZDXkz8nJhZHbE8xn9xtX6vaFK7LI2VP4xyvvijAFVVsoSjOLcZRfFGUXhxfen2GVVPw5qfsyjXLZJS9ju6ZJxurezWx6aq39pqf8AeTMjpvSJrYfOdVq+3Xh+ccH0Eeq0vlNGqs6t8pnUwaToPSbVLCvpnV9qtqyPlyf4m1bO2tRqI8VNsLF28L5x8YvmviXqsmq3ySLULoWeVnsABYOoAAAAAAAAAAAAAAAAKLbVGLlJqKim23ySS6tgFGq1UKoSsskoQisylJ4SRzveD0g2WNw0uaa+jsf85P3r6i+/wMbvZvRLWWcMW1RCX5OPNcb/AEkvf3dyZgD53M6jKTcKnovf3MjIy3J7YcFU5uTbk3Jt5bbbbfe32kZIBjmeSMkAgE5BAAJBAAJLmn1M65Kdc5VzXSUW4tfEtAlPTugdC3X3/U3GnVtRk+UbuSjJ9imukX7+ngbwmcFN+3C3qbcdHfLLxiibfN4/NN/h4Y7jewc9yarsfyf3NTFym3sn+zN9ABuGmAAAAAAAAAAAADSPSRttwhHSweHauO3HZWnyj8Wv7PvN2ZxbePaHyjWX29jscYfqR9mP3LPxM3qV3h1bVy+33KeZZshovUx2RkgHy5ik5BAAJGTF7Y2/Xplh+3NrKgnjl3yfYUbubWnqa7JzUVi3hiorCUeFP49Tv4E/D8RrsdPDlt3+hl8jJBh9vbdeknT7KnCfHxrpJY4cOL+LPFdcrJbY8nmMXJ6IzORk8+i1sLoKyuXFF+afc12MvnhxcXozy1p2ZORkgEAnJVXY4tSi3GUWpRa6pp5TRQSAdn3b2stXpa7vpNcNi7rI8pf6+DRlDnfox2hiy7Tt8pQV0V9qPsy+5x8joh9hiXeLUpPn1N/Hs8StMAAtHcAAAAAAAAA8+0LuCm2f1Kpz8ot/wOFJncNtxzpdQu/TXL/xyOHowOrv80V8zKz+YgAGKZwKbJ8MZSf0YuXkslRRdDihKP1oyj5rBK57g5ptHUSsslKTy5SbZu26Wy7KdJGya4Y6mc7au+UIv1blj9aMvI0nVVONjT5e1z8zsm1HD5Dsh144f9l1rl3p8/vyfQZun4fRfA1cj9LsYkwu2KVPW7MjJKUZa6qMk0mpRd1aaafVYM0Y/UVcW0Nl+7X0f49ZlYL0vj/3oUcZ6WI3PfH0bV6GU9fs9erp66zSrLhCH6epdnD1cemM4xjBrp3m2tSi4ySlGScZJ800+TTON63c3aML7adPopW11zcarp3U11zr6xfN5zw4T5dUzT6jhyskp1rv6l3Lx3JqUEYoGf03oz2pZznbotMn2J3XzXjyUfvMrpfQ83/SNo3y71RVVQvN8TKUemXvnRFZYdrNKZZnra4tJ2Qy+i4k2/ckuZ1DTeiXZkfn13al99+oul90WkZ/Zm7Oj0vPT6Wih/WhXFT+M8Z+8sw6S/6pHeOA/Vmh7ibG1S1VWo9TZXVFSUpWxdXFGUGvZjLEnza7Mcjp6JBrY+PGiO2JfpqVUdqAALB1AAAAAAAAAKLq1KLi+kouL8GsHB7anCUoPrGTg/FPH8DvTRyLfnZvqNdbhYjd+Xj+187+0peaMbqtesIz9v8AZn50NYqRgARkHz5kgAAk1/eDdx3N2VY4+so9OL3r3nr3a1t70/ye7KWmnKNSksOMZvja8OLL+JlQWvxMnV4bOvitw2MksUxztDZ39eo/xoF4890bFbTdS4cdFkbYqabi5RkpLOOzkeMeSjYmyKmlJNn0MRg5js30v2Rwtboml22aWXGv+3Lmv3jctjb7aHWYVGog5v8ANzzXZ4cMsZ+GT6yF9c/KzdjbCXDM7gEJknY6AAAAAAAAAAAAAAAAAAA1vfjd96vT8UFm6nM6++cfpQ+KSx70bIGc7K1ZBwlwzzOCnFxZwBko33fncx5lqtNHOcyvriuee2yC/FfHvNBPkr6JUz2yMC2qVctGBkZBwOYGQABkAADJat0kJ9YrPf0fmXQSm1wNdDJ7G3r1ujwq73dWvzWozZHHdGXzo/BnRt3t+qNXw1y/k97/ADc2mpP7E+j8OTOTAvUZ9tXL1RZrypw+KO/5Bz7c7frHDp9XLujXdJ9O6Nj/AM3n3nQEz6Ki+F0d0TXqtjYtYkgA7nUAAAAAAAAAAAAAAAGp7xbgU6luylrT2ttvCzXN98oro/evJm2A5W1QtW2a1PE64zWkkcU2tuzqtLn1tUuFfnIe3W/2l0+ODFpnfnHJgtp7l6PUZbqVc39On8m897S5P4ox7uletb/n7mfZg/2M48QbvtL0YWxy9PdG1fVsXBL95ZT+41Taexr9K1G+qVec8LeHGWOvDJcmZluNbV54lKdM4eZHjGSAcDmVEZIABIIGSAVG+7hb2vMdHfJtPlp5yfR/om/w8u40DJVGbTTTaaaaa6prtRYx75UzUkdKrHXLcjv+QYfdTbHyvSV2v56zXb/xI9X8eT+JmD66E1OKkuGb0ZKSTQAB6PQAAAAAAAAAIyRZNRTb5JJtvuSOd7zekCc1KrSt0rLjK1/zjX2V9Hx6+BXvyIULWRyttjWtZGw7y77UaTNcfy1/Tgj82D+3Ls8OppV3pI1rzicIeFUf45NWnXltubk28tvLbfeyl0rvyYF2bZZLVNpfAyrMmc32ehmNRv8A6+Wf5TNfqquP4IxGs3y1suuq1D/51iXkmUeoj257TwbS0ijXKccycVlLksniFrk9HJ/5PMZtvRtng1O9Wo9dDF1jlCcZtuc3zTTS6+B130h62Oo02z74c42xnZHwlCDwfP8AKTzl9c5fibvu/vJbfo4aOz2o6Wyc6p55qFnWvHuab+LNG+OyiUV8PqWrFtraPfktU3ynrdNo4xzPUtxhJywlLL5S5dOXUrLOypY27sh/7xGPnJr+JmYtcbLFGXBTogpzSZlNpbKu00+C+uVb7Mr2ZLvjJcn8Dxnc9s1aeVE/lXq/UpcUpWNKMftZfRnDrtRROy35NN2VRulCEpYy4p8n5YOuZh+B+ZPVHTIx/C7p9ikAGeVScjJAAN+9FetxPU0t8nGFy8U+GX4x8johyv0Yv+XS/qtmf36zqiPp+nSboWvxNnDetSAANAtgAAAAAAAAESWThe3dA9Pqr6ZfQtlj3xb4ovyaO6nP/SdsJtQ1kF81Kq7H1c+xN/F4+KM3qNO+vcvQp5le6Gq9DnYIB84ZBJTOtSTi+kk0/iTkZJQNI2jonCcljozI7o/PtX2I/wB4y+09mq1ZXKWPMx+72mdd1qkmn6tdf1jUlerKGvUuOzdW/c2A17b+unRqtLfW3GdOLINcsSjPKNgNY3si3bUl+jf94rYX6q/c5Y/nLO2t8dbrf6TqbLY8XEouXsp+6KwvuMhufBqFvc5xx5P/AOGI0Gxp2Pkuht2h0qqgoLxb72W826OzYuTvkWLbtR6RkpyMmPoUCogjIAN49FmmzqNRZjlCmMM++U8/5GdMNW9HeynRolOSxPUS9a+/gxiH3c/2jaT6rCrcKYp/P+Tcxo7a1qAAXCwAAAAAAAAAC3qNPGyEoTipRnFxlF9HFrDRcA5BxXevdmehuxzlTNt0z931JfaX39TBnetpaGrUVSqugpwkuaf3NPsa7zlG825dukbnXm+jrxpe1Wu6xL8engfP5eDKt74L8v0MnIxnB7o8fQ1wEAyymTkYWc454xn3dxAAKjz36GuclOS4mo8Ky+WM5L2RklNrgJtcCFaisJJL3EjIIIJyMkAAkz25+7b1uoSafqK2pXS712Vp97/DLPNu9u3brbOGC4a0/wApa17MF3Lvl7vwOw7H2XVpaY01RxGPNt/OnLtlJ9rZo4WG7Xvl5fqW8eje90uD2whhJLCSWEl0S7ioA+jNgAAAAAAAAAAENgESngsWXE2M8lrPaRBFupPDfrsdpGomYzUyZJBhtr7A01rcox9TPrmvHC374dPLBrGq2FZD5rjYvc8PyZtepkzEambKNuDTZ3a0fwOE8euXoa3OqUfnJrxTKcmQ1U3zMbKfMzL+nKuLmpcFOzF2RckyrIyU5PNbdJWJJ8uFPGO3JnVVO2WyPJVhBze1HryTkUPPVZMrpIxX0I+Sf4l+PS7Hy0Wlhz9Wjw6XRWWvFcJT8FyXi+iNq2JuPFtT1U1j9FW+vulP/TzGk1L5GW02qZfp6bVB6y7/AELEMSEe77m0aKEK4RhXGNcIrEYxWEj3wsNd02pZkabzT007FszEZFR4qrT0wmQ0SXAMg8kgAAAAAAhkkMAtTieW2B65FicT2iDHXUngv0pmJwPNZWCDX9RoX3GM1Gzn3G1WVHmsoBJpOq2W+4wWt0rg8tY7Dpc9Mu48Wr2LVasTgpea/A4XV+JBx9znZHdFxOb5KYafjnnuSRu09zKH0U4+Fk/4no0u7FVfRSfvk8sz8bBlVZubRVqx3CW7U1bT7PfcZLT6J9xskdlR7i9DZsTWSLphtPpmZLT1M98NAj016MnQFnTwZkaCK9MeuukkFytHqrLUKy/GJBJdiVFMUVHgkAAAAAAEMkAFDRblEvYIcSdQeSdZZnUe5wLbrJ1IMdKktSpMnKotSpBBjJUFDoMm6Ch0AGMenHqDJeoI9QQDHKgrjSe71BUqSQeSNJehUX1SXI1EgtwrL8IFUay5GAJJii5FERiVpHlglAAgkAAAAAAAAAAAAjBGCoAFtxIcC6RgAsOsh1l/AwAeb1Q9UenhI4SSDz+qJ9WX+EcIBZVZUoF3ASAKFAqwVYJIJIwS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AutoShape 4" descr="https://apf23.mail.ru/cgi-bin/readmsg/1_%D0%BA%D0%B0%D1%80%D1%82%D0%B0.png?id=13946975830000000842%3B0%3B3&amp;exif=1&amp;bs=1777536&amp;bl=868285&amp;ct=image%2Fpng&amp;cn=1_%D0%BA%D0%B0%D1%80%D1%82%D0%B0.png&amp;cte=base64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AutoShape 6" descr="https://apf23.mail.ru/cgi-bin/readmsg/1_%D0%BA%D0%B0%D1%80%D1%82%D0%B0.png?id=13946975830000000842%3B0%3B3&amp;exif=1&amp;bs=1777536&amp;bl=868285&amp;ct=image%2Fpng&amp;cn=1_%D0%BA%D0%B0%D1%80%D1%82%D0%B0.png&amp;cte=base64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69126" y="811714"/>
            <a:ext cx="6986157" cy="74225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ru-RU" sz="2400" b="1" cap="all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79640" y="188550"/>
            <a:ext cx="70203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3200" b="1" cap="all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СТАНДАРТ РАЗВИТИЯ КОНКУРЕНЦИИ В СУБЪЕКТАХ Российской федерации</a:t>
            </a:r>
            <a:endParaRPr lang="ru-RU" sz="3200" b="1" cap="all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440" y="2204830"/>
            <a:ext cx="8353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РАСПОРЯЖЕНИЕ ПРАВИТЕЛЬСТВА  РОССИЙСКОЙ ФЕДЕРАЦИИ </a:t>
            </a:r>
            <a:b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 05.09.2015 </a:t>
            </a:r>
            <a:r>
              <a:rPr lang="ru-RU" b="1" dirty="0" smtClean="0">
                <a:solidFill>
                  <a:srgbClr val="C65E9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№ 1738-р 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«ОБ УТВЕРЖДЕНИИ СТАНДАРТА РАЗВИТИЯ КОНКУРЕНЦИИ В СУБЪЕКТАХ РОССИЙСКОЙ ФЕДЕРАЦИИ»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033660" y="3635748"/>
            <a:ext cx="4198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ru-RU" b="1" cap="all" dirty="0" smtClean="0">
                <a:solidFill>
                  <a:srgbClr val="00666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ЦЕЛИ </a:t>
            </a:r>
            <a:r>
              <a:rPr lang="ru-RU" b="1" cap="all" dirty="0">
                <a:solidFill>
                  <a:srgbClr val="00666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СТАНДАРТА</a:t>
            </a:r>
            <a:r>
              <a:rPr lang="ru-RU" b="1" cap="all" dirty="0" smtClean="0">
                <a:solidFill>
                  <a:srgbClr val="00666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endParaRPr lang="ru-RU" b="1" cap="all" dirty="0">
              <a:solidFill>
                <a:srgbClr val="006666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7975" y="1850680"/>
            <a:ext cx="8427117" cy="1650330"/>
          </a:xfrm>
          <a:prstGeom prst="roundRect">
            <a:avLst/>
          </a:prstGeom>
          <a:noFill/>
          <a:ln>
            <a:solidFill>
              <a:srgbClr val="3A8A92"/>
            </a:solidFill>
          </a:ln>
          <a:effectLst>
            <a:outerShdw blurRad="50800" dist="381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0689" y="1844780"/>
            <a:ext cx="4105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500"/>
              </a:spcBef>
              <a:spcAft>
                <a:spcPts val="500"/>
              </a:spcAft>
            </a:pPr>
            <a:r>
              <a:rPr lang="ru-RU" b="1" cap="all" dirty="0" smtClean="0">
                <a:solidFill>
                  <a:srgbClr val="C65E9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ОСНОВАНИЯ ДЛЯ РЕАЛИЗАЦИИ:</a:t>
            </a:r>
            <a:endParaRPr lang="ru-RU" b="1" cap="all" dirty="0">
              <a:solidFill>
                <a:srgbClr val="C65E97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Номер слайда 6"/>
          <p:cNvSpPr txBox="1">
            <a:spLocks/>
          </p:cNvSpPr>
          <p:nvPr/>
        </p:nvSpPr>
        <p:spPr>
          <a:xfrm>
            <a:off x="7436080" y="6329369"/>
            <a:ext cx="1600540" cy="3639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984A8C-7682-485B-AD81-C68500966BFF}" type="slidenum">
              <a:rPr lang="ru-RU" altLang="ru-RU" b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2</a:t>
            </a:fld>
            <a:endParaRPr lang="ru-RU" altLang="ru-RU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390" y="3635748"/>
            <a:ext cx="32947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ru-RU" b="1" cap="all" dirty="0" smtClean="0">
                <a:solidFill>
                  <a:srgbClr val="00666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ПРИНЦИПЫ СТАНДАРТА: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199223" y="5746120"/>
            <a:ext cx="39094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ВЫЯВЛЕНИЕ ОЖИДАНИЙ ПОТРЕБИТЕЛЯ, МОНИТОРИНГ УДОВЛЕТВОРЕННОСТИ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51022" y="5879099"/>
            <a:ext cx="5429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b="1" dirty="0" smtClean="0">
                <a:solidFill>
                  <a:srgbClr val="C65E9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ОРИЕНТАЦИЯ НА ПОТРЕБИТЕЛЯ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199223" y="4653170"/>
            <a:ext cx="403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ОТКРЫТОСТЬ И ДОСТУПНОСТЬ ДЛЯ ПОТРЕБИТЕЛЕЙ ТОВАРОВ И РАБОТ, УСЛУГ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51022" y="3934829"/>
            <a:ext cx="35638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C65E9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СИСТЕМНЫЙ + ЕДИНООБРАЗНЫЙ ПОДХОД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51022" y="4931928"/>
            <a:ext cx="424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tabLst>
                <a:tab pos="450850" algn="l"/>
              </a:tabLst>
            </a:pPr>
            <a:r>
              <a:rPr lang="ru-RU" b="1" dirty="0" smtClean="0">
                <a:solidFill>
                  <a:srgbClr val="C65E9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ПРОЗРАЧНОСТЬ  ДЕЯТЕЛЬНОСТИ 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199223" y="3943525"/>
            <a:ext cx="4701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СОЗДАНИЕ УСЛОВИЙ</a:t>
            </a:r>
            <a:b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ДЛЯ РАЗВИТИЯ КОНКУРЕНЦИИ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4248090" y="4266690"/>
            <a:ext cx="972000" cy="1"/>
          </a:xfrm>
          <a:prstGeom prst="line">
            <a:avLst/>
          </a:prstGeom>
          <a:ln w="76200">
            <a:solidFill>
              <a:srgbClr val="C65E97"/>
            </a:solidFill>
            <a:prstDash val="sysDot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4248090" y="5085230"/>
            <a:ext cx="972000" cy="1"/>
          </a:xfrm>
          <a:prstGeom prst="line">
            <a:avLst/>
          </a:prstGeom>
          <a:ln w="76200">
            <a:solidFill>
              <a:srgbClr val="C65E97"/>
            </a:solidFill>
            <a:prstDash val="sysDot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 flipV="1">
            <a:off x="4248090" y="6093369"/>
            <a:ext cx="972000" cy="1"/>
          </a:xfrm>
          <a:prstGeom prst="line">
            <a:avLst/>
          </a:prstGeom>
          <a:ln w="76200">
            <a:solidFill>
              <a:srgbClr val="C65E97"/>
            </a:solidFill>
            <a:prstDash val="sysDot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04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5" name="Picture 6" descr="http://pprog.ru/bitrix/templates/pagemaster_12.2008/images/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6" name="Picture 9" descr="http://pprog.ru/bitrix/templates/pagemaster_12.2008/images/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7" name="AutoShape 12" descr="data:image/jpeg;base64,/9j/4AAQSkZJRgABAQAAAQABAAD/2wCEAAkGBxQREBUUEhQVFBUWFxgYGRYXFxscGRohGhgZFhoYGBocHSghGBolHBgVITEhJikrLjEuGCA/ODMuNygwLi0BCgoKDg0OGxAQGywmHyQvLSw3NCw0LCw3LDcsLy8tLDU0LCwsLCwvLDQsLCwsLywsLCwsLCwsLCwtLCwtLCwsLP/AABEIAN0A5AMBEQACEQEDEQH/xAAcAAEAAwADAQEAAAAAAAAAAAAABQYHAwQIAgH/xABOEAABAwIBBwUKCggFBAMAAAABAAIDBBEhBQYHEjFBURMiYXGBMjVSVHJ0kZKhsxYXIzRCc6OxwdIUM0NigqKy0RVjtPDxJCVT4USTwv/EABsBAQADAQEBAQAAAAAAAAAAAAADBAUCAQYH/8QAOxEAAgECAgUJBwQCAgMBAAAAAAECAwQRIQUSMVFxExQyM0FhscHRIlKBkaHh8BU0U/EjQkNyBiRiNf/aAAwDAQACEQMRAD8A3FAEAQBAEAQBAEAQBAEAQBAQmdmc0OT4OUlN3G4jjB5zzwHADC7t3oBlo0ZVZYI4nNRWLKPmRpRMsxirtRnKOPJyAWa25wjf0bg49vFW69nqxxgRU62Lwkams8sBAEAQBAEAQBAEAQBAEAQBAEAQBAEAQBAEAQBAEAQBAQOd+dMOTodeTnPdcRxA855/Bowu7d0kgGajRlVlgjic1BZnnvL2Wpq2d007tZxwAHctG5rBuaP/AGbkrZp04046sSlKTk8WR67OTTtG+kTkdWlrHfJ4COZx7jgyQ+Bwdu34Yihc2uPtw27ixSq4ZSNjBWYWj9QBAEAQBAEAQBAEAQBAEAQBAEAQBAEAQBAEAQBAV7PPOyLJ0Ou/nSOuI4gcXHifBYMLu+8kBTUaMqssFsOJzUUefMtZXlrJnTTu1nu9DRuawfRaOHXe5JK2oQjCOrEpSk5PFnRXRyEAQGjaN9IRptWmq3EwbGSHbF+67jH/AE9Xc0rm11/aht8fuT0quGTNrY4EAg3BxBGwrKLZ+oAgCAIAgCAIAgCAIAgCAIAgCAIAgCAIAgCArmeud0WTodZ3Pldfk4gcXHifBYN59GKnoUJVXlsOJzUUefcsZUlq5nTTu13u37gNzWj6LRuH4klbMIRgtWJSlJyeLOkujkIAgCAIDQNHOkA0ZbT1JLqY4NdtMP8AePo3buCp3Nrr+1Hb4/cnp1dXJ7DcIpA5oc0hzSAQQbgg4ggjaFk4YFs+kAQBAEAQEbNlyFtSym17zPvzRjqgNLrv8HAYDaVw6kdbV7SxG1quk62Hsrt9CSXZXCAIAgCAIAgCAIAgCAIAgKznvnhFk6K5s+Z4PJxX2/vO8Fg479gU9Cg6r7iOpUUUefsq5SlqpnTTvL5H7Tw4NaNzRuC2YQUFqxKbk28WdRdHIQBAEAQBAEBedHmfrqFwhnJfTE9boifpNG0s4t7RjcGpc2yqe1Hb4k1Orq5PYbrTztkY17HBzXAFrmm4IOIII2hZLTTwZcTxOReAIDjnmaxpc9wa1ouXONgBxJOxeNpZs9jFyerFYszPOzSKX3iortbsMxGJ+rB2D9448AMCqNa67IfM+msNCJYTuPl6+nz3FbzFkIynTkkkl7rkm5OtG8XJ3m5UFu/8qNLSkVzOa7l4o3Rax8MEAQBAEAQBAEAQBAEAQFXz6zyjydFufO8fJxX7Nd/BgPp2DeRPQoOq+4jqVFBd55/ynlCSpldNM8vkeblx9gA3NGwALZhBQWrHYUm23izs5JzfqKka0UZ5MbZXkMiG7u3WB6hc9C8lUjF4du7a/kePJazyW95FlOYkdO5grKh13tDtWnZrCxOB5R5F9h2NK5pznVTdNbN/ovUr3F3Rt5KM2888t3EsE+aNBS6j3U8lTA4DVm5d1+pzWBgB24f8CKm6lXGKlqyXZh/Yr3caOE9TWpvtT8jvx5ByfMP+kipNb/xTsfrnqcX849QPWucKlPrtbDen9jznMa/7eUcd0lg/niQ+UcjxxODJsnQNJNhqiVut5LmSWPYrVOFOosYVH9PNFGrfXdGWrUpL5PPg0zu02jaGoAJppqUH6Qn1vSyRrnD0hVKlwqfRmpfDzRq2zq1VjOnq/HyIzK+h+oZc080cw8F4MbuoHFpPXqryF9F9JYFp0H2MoeVckT0r9SoifEd2sMD5LhzXdhKuQnGaxi8SFxa2nSXRyXPR7nxJQPEUmtJTPd3AuXMLj3UY33O1g27Rjtq3NuqixW0mpVHF4dhvzXXF+PEW9h2LHLhEZx5yQUTLyuu4jmxtxe7qG4dJwUdSrGmsy5aWNW6lhBZdr7F+bjH85c6J653yh1YwbtiaeaOk+G7pPYAsyrWlU27D6+z0fStV7Oct7/MkQiiLxK5qyatdTH/OjHrODfxUlF4VFxKl/HWtqi7n9MzflsHwIQBAEAQBAEAQBAEAQFTz8z1jydHYWfUPHMj3DdrycGX3bSRYbyLFvbuq+4jqVFHiYbFDU5RqXEa00z+c5xwAHhOOxjAMNwGAHBa2MKUdyKecniaBkzM+koqYVFRaqmdhGwj5G43hpxkaMec7A2FgLgmBSq1qnJxyXbv/ALILi6pUaHK7W8l3/bv9STy/VP8A0Cma9xLpHOlPAAc1gAGAFnDAYYKa2px5xNxWSyMm+rTdnTU3i5Ny9PE4cpfLZOgl+lC4wu6trb9QDR/Eu6X+O5nDslmR3H+axp1O2Hsvy8jp5Dy0YCWPHKQPwfGdnlN4O+/0ETXFsqvtRyktjK1neug9WSxg9q9O8+8u5HEQbLCeUp5O5dw/ddwP9lzbXDnjCeUkd3tmqaVWk8ab2Pd3Mtuj58r4Xuke5zA4NYHY2sLkgnG2IHYVm6SUIzSisH2m5oSVWdJyqPFY4LEtqzTbCAo+eGUZW1BjMQmgLG3jezWY/aSdmBxt2BatnQpTpYt4Sx247DB0heXFC4whHGOCyw2lJr8yIay78nO5KX6VLK7DpMb9thwN+zYpZTqUOtWK3ontrmlc9DKW5l7zH0fw0AEklpqjwyOaziIgdnDWOJx2A2WdXuZVMlkjSp0lHPtJzOqepjpnupGtfINxxIG8sb9Jw3A+3YaVVzUcYbTQsoUJ1kq7wj+bdy/O8wipqHyvL5HOe9xuXONyf98NyyG23iz7uEIwiowWCW44l4dhAdrJL9WogPCaI+iRpXUHhJcUQ3CxozX/AMy8GeiVtH54EAQBAEAQBAEAQBAVDP8Az3Zk6PUZZ9S8cxm5o2a8ltjeA2kjrIs29u6rxewiqVNVd5jWSMlz5TqXvfJh3c9Q/EMHTxOFmsHDCwGGpKUaaUYrgim3k5SeS2s0DINFG9wpqcGKlZz5Xk8+QN2vldxO5uwbhgk1yEOUlnN5Lu4GTy7vqvJxyprN96W/0OnnBlT9JmJaLMbzI28GjAYbidv/AArNtR5GGe15sy766dxVxXRWSXcd7PY6s7IhshhYz2X+4hRaPzg5vtbZZ0u8Ksaa2RikfWanysdRTH9pHrM8pmI9OHqry89iUKu54fBnujP8sKlu/wDZYriiuK+ZBaMzGTPLo+TMlNJhIDg0fvNJ+kMNmPoCzr901hLHCa2G3olVpN09XGnLbu48TQ8n0TIImxsFmtFhx6Sekm5WJUqSqScpbWfUUaMaMFCGxHYXBKEBD5azjhpXBsmsXEXs0XIGy5uQNx9Cs0LSpWWMdhRutIUbZqM8cXuOwI4alrHuZiec3WbqyC28bHN3YjiFw3Ok3FP5Zr0JVGlXipOPescn6nWp8t2qn08wDH3vGdz2nZt2O/sV3K3fJKrDNdvd9iKF4lXdCpk+zvXqTKrF4zvSBmVr61TSt5+2SIDuuL2DwuI39e2lcW+PtRPodFaU1MKNZ5dj3dz7vDhszAKgfUBAfTH6pDuBB9BuvU8HicyWMWj0gCts/OD9QBAEAQBAEAQBAU3SDnyzJ7OTjs+pcOazcwH6cnRwbtPVcqzb27qvF7CKpUUeJieT6OfKNWGAmSaZ13Pd/M93BoG7oAG4LVlKNKGPYiqk5s0+vzemgibS00EnIR4lwALpn/Slfb0AbgB1Di1rUceUnJaz+ncZOk6d1VfJwg9RfXv9DutyXNFRNhjieZqk3kNjzWjYxztjb9PFy8denOu5ya1Y7O9/nkcK1rUrRUoRevU29y3N9nx7yRyBmSI3CSdwe4Yhg7kHpJ7rqsO1QXOkXNatNYLeWrLQsaclOq8Xu7PufOc2ak9TO6Vr4rEAAG7SAOJANztxXtpe06UNRpnmkNF1riq6kZLwODN/M+eGdkrnxt1Dewu4kWII2C1wSLru5v6VSm4JPMjstEV6NaNSUllxfoT8OalK15eY9clxdziSMTe2rst1hU3e1nHVxwXcacdF2yk5uOL25+mwmmtAFgLAbgqm0vpJLBH6h6EAQEdlaOImMvawv1tWJzxcB5BLb9BI9Nt9lNSc81FvDtw3FW5jTeq5pY45N9j7Pzf3mf0+VJYsotfUuOs12q++wAi2A8EX1sOtbUqNOds40llt/O8+YhdVad8pV3mng+5Py7SV0jhpMEjXDWIcLg7QLEEEcCT6VX0Zj7UGsi5p3V/x1IvPMmczMvGpiLX/AKyO1z4Q3O6+Kq31tyM8Y7GaGir53NPVn0l9SfnmaxjnuNmtBcSdwAuT6FQbwWLNaMXJqK2s89ZUrOXnklsG8o9zg0C1gTcDDfa1+m6xpy1pNn6HQpclSjTxxwSR1VySnzIMD1FGeraejqCTWiY7ixp9IBW2th+cVFhNrvOdenAQBAEAQBAEBStIWfTKBnJRWfUuGDdojB+m/wDBu/qVq3tnUeL2EVSpq5LaYPVVD5XukkcXvedZznG5JO8rXSSWCKbeObNEzdov0GgDzhUVjb33sh+iOgvOPVbe1R048tVxfRj9X9ihpK5dCjqRftS+i+5I5vTzy1EcYmlALsbSO2DnO38AVPdRpQpSk4r5IybCpXq1401OWGO97O0u2b2XWz1FQzWNw+7Bu1GgN5vTcFx8ocFkXNs6dOEu7PifRWV9GtWqQx2PLgsvHP4liVI1AgCAIAgCAIAgKtpCq2tpQy/Oe8ao383En7h2rQ0bTcquPYjH03WjG31e1tYfArlUf06l5X/5FOLScXs3O6xj7eIV6H/rVtT/AEls7mZNT/3rflP+SG3vW8rIHBaLyMZJt4I1fNLI/wCi04Dh8o/nP6ODewe26+bvLjlqmK2LYfb6NtObUUn0nm/T4Fb0q5e5OIUrDz5ec+25gOA/iI9DTxWRd1MFqLtPrtB2evU5eWyOzj9vHAytZ59WfcMTnuDWAucdgAuTvwA2r1JvJHMpRisZPBHxtXh0egM2JdehpncYIj/I1bNN4wXA/P7yOrcVI7pPxJNdlYIAgCAIAgKPpEz8bQNMMNn1Lhs2iIHY5/F3BvacNtq2tnUeL2eJDUq6uS2mE1E7pHue9xe9xJc5xuSTtJK2EklgiptJTNHI/wCmVsMB7lzrv6GNGs/HdcDVvxcFHWqakHI9hHWlgXfLtfy9Q947m9mDcGtwaAN2GParVtS5Kmo9p8lfXHL15T7OzgiczBonPdO9lg5seownYHPvY9mr7VT0lUSUYvZjj8jS0LRcnUnHbhguLJrN7M801QJXShwaDYAEYkWxx2WJVW5v1Vp6ijgaFloh29blHLHAs5q4xIIy9uuRcM1hrEcbbeKz9SWrrYZGvysNfUxWO7tOZckgQBAEAQBARuWstxUrbyHnHuWDunf2HSVPQt51nhEqXd7Sto4zee7eZXljKb6mUyP34AbmjcAvoqFGNGGrE+Lu7qdzUc5f0SOZsc36S18TC5owkOxuqdoJ2dIHQoL50+Sam8+wt6KjW5dSprFdu7AvOSM2KeB5kaNckktJxDQcQGdm/asiteVakdV5Lx4n0dto2hRm6kVi3s7uB2c4csx0cDpZN2DW73uOxo/3gATuVGpUUI4s2rS1nc1VTh/S3mEZRrn1Er5ZTd7zc8OgDgALAdAWRKTk8Wfd0aMKNNU4bEdZckpdNFWTeUrTKRzYWE/xPu1v8vKexWrSGM8dxiadr6luqa2yf0WfjgS+kDMm+tU0rccXSxNG3eXsHhcW79ox2y3Fvj7USporSuGFGs8ux+T7tz7OGy15jP1snUx/ymj0YfgrFDq48DJ0ksLupxZOqUpBAEAQBAUPSLn62iaYKch1S4YnaIgfpO4v4N7ThYG3bWzqe1LZ4kNWrq5LaYZNK57i57i5ziS5zjcknEkneVrpJLBFQ+EPDQtFMEccdZUy6waGNgDmW1vlDd+rfC4AjPpVWupTnCEdu3PuPKlSFOlKc20tmW3Mn/0PJx2VEzfKZf7mqzyl2v8ARfP7mDyOjn/ySXFfYtWbBpqWnc9s4cx8ndvGpiG9yAduwlZt1y1apg45pbFmbWj+bW9FyjP2W9ryO7LnVSNAvMDfgHH7hgolZV3/AKliWlLSO2a+r8CAybJSPrmytnlkmc8kDUs3FpFsRewGAx3BXKqrxt3BxSijNoStJ3aqRm3NvdgvA7tdn1FG9zBFI5zXFpvqgXBscbnDDgoqejZzSk2sGTVtOUqcnFRbay7CMOkF+uPkWhl8RrEu7DYAehWP0qOHSzKf6/LWXsLDiT1NnlSv1RrODnECxacLm2J2e1U56PrRxeGSNOnpe2ngsXi+78RXs8M5ZhK+BnyQabEg852Fwb/RBBGA9Ku2VnTcFUlnj9DL0ppKsqjow9lL5v0KzS5SmiN2Svaehxx6xsPatGdGnNYSijGp3Vam8Yya+J2ajOKqeLOmfboOr/TZRxtKMXioomnpG6msHN+HgSlFG6toTGBrTU7gWcXMecW3PD/8hVajVtX1v9ZbeKL1KMr205NZzg8u9P8APA+BkenpedWSa7//AARG5/jdu9nWV1zirWyorBb2cqzt7bO5li/dj5v+izZIo5aloMrBBTDuKduGt0ycW9GF94459acKTwg9aXbJ9nD1Ne2pVa6TqLVp9kV28e7u7fGdyllCOmidLK4MY0Yn7gBvJ2ABZ0pKKxZuUaM6s1TprFsxHOrOKSum13XbG24jj8EcTxccLns3LKrVXUePYfb2NjC1p6qzb2v87CFUReCA2jRrkrkKFrnCz5jyh6jgweqAbcXFaltDVhxPitMXHLXLS2Ry9fqWtWDLOOGFrBZoDRcmwFhckuPpJJ7V4lgeyk5PFnIvTwIAgCAz/SPn+KMGnpiHVJHOdtEIO87jIRsbu2ncDctrbX9qWzxIatXVyW0w+SQucXOJc5xJLibkk4kknaSd61ksMkVD5Q8CA0fN1mpkRtv21U9x6mN5P72hR0VjdPuRn6Wlhapb5eB11onzJYazvVB0zPPscFQp/u5cF5GvW/8Azqf/AGfmV5XzIO/kKXVqoTwlZ7XAH2KG5WNGS7mWrKWrcQfejkzli1Kycf5jj6x1vxXNpLWoxfcdaQhq3M13+OZGKwUwgLFnZ8q2nqR+1js7ymYH+38KoWXsOdLc/ozX0n/ljTuF/ssHxX59DoZNyDPPjHGdXw3c1vXc7ey6nq3VKn0nmVKFhcV84xy3vJEj/htJTfOJeXeP2UPc9Tn/APBUHLXFXq46q3v0/suc2tLfrp60t0fX+jv5DzikfURxQwtjhvzo423NiLaznW3XBvhsUFxaRjTc5yxlvZas9IzqVo06UEodqXi2TWRcz4oZDI88o7WJYDsaL4E37p3Sf/aq17+dSKisl4/Y0LXRNKlN1Je08cu71ZKZdy3DRxcpM6w2NaMXOPBo3n2DfZZs6kYLFm9bWtS4nqU19uJjuXstz5TqGgNNrkRQtxtgcf3n2vj6FmVKkqssPofY2tpRsaTbfFv82HF8E63xaX0D+685Cp7p3+o2n8iHwTrfFpfQP7pyFT3R+o2n8iO5kbMqplqI2TQPjiLue42ADRiRt2m1h1ruFvNySksiC50rQhSlKnNOXZx/MzbGtsLDADctQ+KK7nvnP/hscMpZyjHzCN4Bs4Ase7WbuJBaMDt6NqnoUeVbWPYR1J6ixJfJOVIqqFssDw9jthHtBG1rhvBxUU4OD1ZbTtNNYo7i5PQgCAoGk/Pd1C0QQAieRt+ULeaxt7XbcWe/bhsG/cDctbdVPalsRDVqauSMNe4kkkkkkkkm5JOJJJ2knetYqH4h4EAQGlZN7y0f1lT71y4tv3E+CMzTPU0+LOotA+cLDUHWyTH+7UEHta4/iFQjleS74mvU9rRse6XqV5XzIPpjy0gjaDcdmK8axWB1GTjJNdhZ87cmSS1evFG94kYx92tJGLdXEjAdys+yrQhS1ZtLBtGzpO1qVbjXpxb1knkdWHNCpIu8MibxkeAPZcqSV/RWSxfBEENEXLWMkorvfpicn+E0cX66q5Q+DC2/82I+5c8vcT6FPDj6HfNLOl1tXHuj65+RM0OVIjSSilhF6e0jRNztpOs4Y80gX2HeqlShNVo8rLpZZZGhRuqTtp83h0M1rZ8WViqyrVVbtQue+/7Ngw9Vu3tWjChQoLHBLvZjVLq6upauLfcvRE5kbMV7rOqHajfAbYuPWdjfb2KpX0nFZU1j3mla6DnL2qzwW5bS8ZPyfHAzViYGjo2npJ2k9ayKlWdR4zeJ9FRt6dGOrTWCKvnTn9DTXjgtNNswPMZ5ThtP7o7SFSq3MYZLNm9Y6Hq18JVPZj9XwXm/qZTlPKUtTIZJnl7jx2AeC0bGjoCzpzc3iz6uhQp0IalNYIkcx++VN5Z/ocpKHWIraT/Z1OHmjd1rHwoQBAEBnGnP5jD5y33UqvWHWPh5oguOijLs1s5p8ny8pC67TbXjPcPHTwdwcMR0i4N+rRjVWDK8JuLyPQGa2cUWUKcTQ3Avqua4YtcACWnccHA3HFY1WlKnLVZdhNSWKJhRnQQEPnRm5DlCAxTDpY8d0w+E0/eNhUlKrKnLFHMoKSwZ56zlzfmoJzDMOljx3Lx4TfxG0egnapVY1I4xKU4OLwZFKQ4CAIDU8yq+IZHbysImEdTJHbWLdXWaJb4DpVZQm7hqEsMVjv7ivfVKUKClUhrLHDbhhid3/FaLxL7Zyschc/yfQyOd2X8H1ZMZPyjTvo59SlGrEWyGMyEh1+brXthYN9iq1aNWNaGtPN5Y4F+hc287apq0so4PDHaRHwihHc0MA8rnfeFa5pUe2rIofqNFdGhH45+QGeEzf1ccEfkR2/FP0+m+k5Pizz9YqroRiuC+538s5ZnfRU8zZXNJL2Sap1buHcnDZgCe1QULelGvOm1j2rEtXd5XnaU6sZNY4p4ZZlSlmdIbuc556SSfatNRjFZLAw5TnUftNt/MlMn5sVM3cxlo8J/NHtxPYFXqXtGG148My5Q0Xc1dkcF35fcuebmaX6OXOkk1y9hY5oFm2Nrgk4nZ0LKur7lUlFYYPE+gsNFc3blKWOKww7CfoaCOFurExrB0DE9Z2ntVKpUnUeMniadKhTorCnFIiMv540tJcPfryD9nHZzv4tzO0hVqleENu01LXRtxcZxWC3vJff4GZZx571NXdoPIxH6DCbny37T1Cw6CqFS4nPLYj6az0TQt/aftS3vyX9lZAUBqBATmY/fKm8s/0OU1DrEUNJ/s6nDzRu61j4UIAgCAzjTn8xg85b7qVXrDrHw80QXHRRii1CobboN73zecv91Csq+6xcPUt2/RfE0VUicIAgIrOTN+GvgMM7bja1w7pjtzmncfYdhwUlKrKnLWicyipLBnnrOrNybJ85imFwblkg7mQcRwIwu3aOkEE7VGrGrHGJRnFweDIbWUpyLoC76PqkPp62nuL6rKhg+rdqyH1XM9Chl7NaE/h89hXvYcpazS7M/l9jsrSPkSzZl07zK9jmP5OaJ7CdU6ouLgk2w2Edqz7+UdRSTWMWmbOiac+UlCUXqyTWw60GaNW4/qtUcXOaB99/YpJX9BLaQx0RdSfRw4tEpS5gSn9ZKxvkgu++yrz0pBdGL+OXqXaegKj6c0uGfoWWhzWhZAYXl0jC8PIcbYgAYatiNnFZ9S8qSqcosnhga9HRlGFF0ZYtN45/YkqLJkMP6uNjOkNF+07SoJ1pz6TbLdK2pUuhFI5KysjhbrSvbG0fSe4NHpKicks2WadOdR6sE2+7MqGWNJNNFcQNdO7iOaz1iLnsBVad3BbMzXt9B1551Gor5v5LzaKJlvPWrqbgyckw/Qiu30uvrH0gdCqTuJz7cOBu22irahnhi97z+mz82ldAUBpBAEAQE5mP3ypvLP9DlNb9YihpP9nU4eaN3WsfChAEAQGcac/mMHnLfdSq9YdY+HmiC46KMUWoVDbdBve+bzl/uoVlX3WLh6lu36L4miqkThAEAQHFPTskFnta8cHAEe1eptbAdR+QqY7aeA9cTP7LrlJ72eaq3HyM36UbKan/8AqZ/ZOUnvZ5qrcdiHJ0LO5ijbcWwY0YHaMBsXmtLee6q2YHLFTsb3LWt6gB9yOTe1nkYRjsSRyrk6PiWUNF3ENHEmw9JRvA9SbeCISuzyooe6qGOI3R3ef5AbdqhlXprtL1LRl1U2Qfxy8cCuZQ0oxNuIIHyHi8hjfZrH2BQyvI9iNGloCo+smlwz9F9SsZS0g1stw1zYW8I249rnXPaLKvK6qPZkadHQtrT6Scn3+iw8ysVNQ+R2tI90jvCe4uPpKgbbzZqQhGC1YJJd2R382aZstZBHINZj5AHDHEcMMV3SSc0mV72pKnbznF4NI134DUHi49d/5lo83p7j5H9WvPf+i9B8BqDxceu/8yc3p7h+rXnv/Reg+A1B4uPXf+ZOb09w/Vrz3/ovQfAag8XHrv8AzJzenuH6tee/9F6FY0k5tUtLk580EQZI18dnazj3UjWkEFxBFiVPb2dGc9Vrbj4HE9MXkFrKf0RTNHtQH5Rptx1zcfwO9iq1LKdtXinmnsf52m3LSVO9sKjjlJJYrdmvmu831Wj5YIAgCAzjTn8xg85b7qVXrDrHw80QXHRRii1CobboN73zecv91Csq+6xcPUt2/RfE0VUicIAgCAIDo5arXwQukjiMxbiWNNnW3luGJHDbw4LmcnFYpYk1vSjVqKEpauPayhSaVvApb9c1vujKp893I34/+Pe9U+n3OrLpSnPcwRN63Od92quXeS7ESx/8fpLbNv4JepHz6Rq52wxM8mP8xcuHdVHuLEdCWkduL4v0SI12ctfO4M/SJnOcQ0NYQwknAAagauOWqyeGJYVjZ0VraiSW/PxxPyfNiuebvp53ni7nH0k3Xjo1XtTPYX9nBYRnFcMj4+Ctb4tL6qcjU3M6/UbX+RD4LVni03qpyNTcx+oWv8iPz4L1ni03qFORqbmP1C1/kR1soZGqIIzJNBJGxtruc0gC5DRc9ZA7V3TtatSWrFZnFTSlpTjrOa+B2szT/wBwpvrWrmimqqT3nukGpWk2tmBva1j4QIAgCApel/vTL5cPvWK1Z9cvj4EVboGSaOT/AN1pPrD/AEPWjdLGjL87SvSbU1gej1iF0IAgCAzjTn8xg85b7qVXrDrHw80QXHRRii1CobboN73zecv91Csq+6xcPUt2/RfE0VUicIAgCAIAgM30gZk31qmlbjiZYmjbvL2DwuLd+0Y7aVxb4+1E+j0VpXDCjWeXY/J9259nDZmgKoH0wQEpmt8+pvr4/wCsKSj1i4lS/wD21T/qzf1sHwIQBAEBT9Lfeeo64f8AURKzadcvj4EVboMyHR/UEZRpW7QZW9m32Ke9soT/AMyykvqWLPSVSlSlbvOMlgu7h3dx6OWecBAEAQFL0v8AemXy4fesVqz65fHwIq3QMk0dd9aT6w+7etG56qX52lal00ej1iF4IAgCAzjTn8xg85b7qVXrDrHw80QXHRRii1CobboN73zecv8AdQrKvusXD1Ldv0XxNFVInCAIAgCAIAgM20gZk31qmlbjiZYmjbxewceLd+0Y7aVxb4+1E+j0VpXDCjWfB+T7tz7OGzNQVQPpiUzW+fU318f9YUlHrFxKl/8Atqn/AFZv62D4EIAgCAp+lvvPUdcH+oiVm065fHwI63QZjWYnfOk+ub+K07jqpcCpT6aPSqwy+EAQBAUvS/3pl8uH3rFas+uXx8CKt0DJNHXfWk+sPu3rRueql+dpWpdNHo9YheCAIAgM405/MYPOW+6lV6w6x8PNEFx0UYotQqG3aDe983nL/dQrKvusXD1Ldv0XxNEVInCAIAgCAIAgCAzXSBmT3VTSt4mWJo7S9g48W79ox20ri3/2ifSaK0rhhRrPg/J+T8tlKzVP/XU310f9YVSj1i4m1f8A7apwZv62D4EIAgCAp+lvvPUdcH+oiVm065fHwI63QZjWYnfOk+ub+K07jqpcCpT6aPSqwy+EAQBAUvS/3pl8uH3rFas+uXx8CKt0DJNHXfWk+sPu3rRueql+dpWpdNHo9YheCAIAgM405/MYPOW+6lV6w6x8PNEFx0UYotQqG3aDu98vnL/dQrKvusXD1Ldv0TRFSJwgCAIAgCAIAgCAo+Wcyw2ugqqYADlo3SxjZ3YJkZ95HbxvVnQ9tTjvNuhpRu2nQq+60n5PyfwLwrRiBAEAQFP0t956jrg/1ESs2nXL4+BHW6DMazE750n1zfxWncdVLgVKfTR6VWGXwgCAICl6X+9Mvlw+9YrVn1y+PgRVugZJo6760n1h929aNz1UvztK1Lpo9HrELwQBAEBnGnP5jB5y33UqvWHWPh5oguOijFFqFQ27Qd3vl85f7qFZV91i4epbodE0RUicIAgCAIAgCAIAgPmR9gSb4C+AJPYBiT0BAVV2kjJoJBqCCCQQYZgQRgQRyeBVjmlXd9URctDefnxk5N8Z+yl/IveaVt3gOWhvHxk5N8Z+yl/InNK27wHLQ3j4ycm+M/ZS/kTmlbd4DlobyuaRM9qGqybNDBPryOMWq3k5BfVmjecXNA2NJ27lNbW9SFRSksvscVKkXHBGZ5p1jIK6nllOqxkjXOdYmwG+wBJ7FfrRcqbSK8HhJNm3/GTk3xn7KX8iyuaVt3gW+WhvHxk5N8Z+yl/InNK27wHLQ3j4ycm+M/ZS/kTmlbd4Dlobx8ZOTfGfspfyJzStu8By0N5WdI+elFV5Okhgm15HOjIbycg7mRrji5oGwFT21vUhUUpLLM4qVIyjgjOsy66OnyhTyyu1Y2PJc6xNhqOGwAk4kbFdrxcqbitpBBpSTZtfxk5N8Z+yl/Isvmlbd4Frlobx8ZOTfGfspfyJzStu8By0N4+MnJvjP2Uv5E5pW3eA5aG8fGTk3xn7KX8ic0rbvActDeUrStnZSVtJFHTS8o9s4eRqPbYcnI293NA2uHpVq0oTpzbkuwirTjJZGXq+VzbtB3e+Xzl/uoVlX3WLh6luh0TRFSJwgCAIAgCAIAgCAICh6QdHrK0GentHUgY7my23O4P4O7DuIt2906fsy2eBDUpa2a2mHVVO+J7o5Glj2mzmuFiDwIWsmmsUVGsMmcS9PAgCAIAgCAIAgCAIAgCAIAgCAIDbtB3e+Xzl/uoVlX3WLh6luh0TRFSJwgCAIAgCAIAgCAIAgIjK2bNJVPD56eOR4FtZwxtwJG0bfSpIVpwWEWcyhGW1HU+A2T/FIfVXXOKvvM55KG4yPSHmM7J7+Viu+lccDtMROxjzvHB3YcbE6VtcqosHt8SvUp6ua2FLVohCAIAgOzk6gkqJWxQsL5HmzWj2kncBtJOxeSkorF7D1Jt4I3LNnRrSU8AbURsqJTi97hcA+CwHY0cdp9gyKt3OUsYvBFuNGKWeZLfAfJ/icHqBR84q+8zvk4bh8B8n+JweoE5xV95jkobh8B8n+JweoE5xV95jkobh8B8n+JweoE5xV95jkobh8B8n+JweonOKvvMclDcPgPk/xOD1E5xV95jk4bh8B8n+JweonOKvvMcnDcPgPk/xOD1E5xV95jkobiUyVkqGlYWU8bYml2sWtFgSQBfrsB6FHKcpvGTxOlFLYd1cnoQBAEAQBAEAQBAEAQBAEBx1MDZGOY9ocxwIc1wuCDgQRvC9TaeKDWJg2kPMV2T38rDd9K44HaYidjHne3g7sONi7XtrlVFg9viUqlPVzWwpStEQQHayZk+SplbDCwvkebBo9pJ3NG0lczmoLWlsPUm3gj0BmNmbHk2Lc+d4+Ult26jODB7dp3AY1eu6r7i7TpqCLQoCQIAgCAIAgCAIAgCAIAgCAIAgCAIAgCAIAgCAIAgOOogbIxzHtDmuBa5rhcEHAgg7QvU2nig1iYPpDzFdQPMsILqVxwO0xE7GPO9vB3YcbF2vbXKqLB7fEpVKermthVMl5OlqZmwwsL5HnAD2knc0byrE5qC1pbDhJt4I9A5j5nxZOisLPmeBykttv7reDBw37T0Y1eu6r7i5TpqCLMoCQIAgCAIAgCAIAgCAIAgCAIAgCAIAgCAIAgCAIAgCAIDjqIGyMcx7Q5rgQ5rhcEHAgg7QvU2nig1iQ2bGadNk/X5BpvI4kucbuAvcMB8Abh6STipKtadTDWOIQUdhOqI7CAIAgCAIAgCAIAgCAIAgC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269126" y="811714"/>
            <a:ext cx="6986157" cy="74225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ru-RU" sz="2400" b="1" cap="all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10" y="332570"/>
            <a:ext cx="1654201" cy="100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1979640" y="335502"/>
            <a:ext cx="74175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ВНЕДРЕНИЕ НА ТЕРРИТОРИИ ЛЕНИНГРАДСКОЙ ОБЛАСТИ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Номер слайда 6"/>
          <p:cNvSpPr txBox="1">
            <a:spLocks/>
          </p:cNvSpPr>
          <p:nvPr/>
        </p:nvSpPr>
        <p:spPr>
          <a:xfrm>
            <a:off x="7436080" y="6329369"/>
            <a:ext cx="1600540" cy="3639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984A8C-7682-485B-AD81-C68500966BFF}" type="slidenum">
              <a:rPr lang="ru-RU" altLang="ru-RU" b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3</a:t>
            </a:fld>
            <a:endParaRPr lang="ru-RU" altLang="ru-RU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82925" y="2348900"/>
            <a:ext cx="396000" cy="360000"/>
          </a:xfrm>
          <a:prstGeom prst="rightArrow">
            <a:avLst/>
          </a:prstGeom>
          <a:solidFill>
            <a:srgbClr val="00C6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27480" y="2348850"/>
            <a:ext cx="4328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3A8A9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РАЗРАБОТКА «ДОРОЖНОЙ КАРТЫ»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27480" y="2937730"/>
            <a:ext cx="85486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50"/>
              </a:spcBef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План мероприятий («дорожная карта») по содействию развития конкуренции в Ленинградской области – утвержден Губернатором Ленинградской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области 30.12.2015</a:t>
            </a:r>
          </a:p>
        </p:txBody>
      </p:sp>
      <p:sp>
        <p:nvSpPr>
          <p:cNvPr id="30" name="Стрелка вправо 29"/>
          <p:cNvSpPr/>
          <p:nvPr/>
        </p:nvSpPr>
        <p:spPr>
          <a:xfrm>
            <a:off x="382925" y="4437190"/>
            <a:ext cx="396000" cy="360000"/>
          </a:xfrm>
          <a:prstGeom prst="rightArrow">
            <a:avLst/>
          </a:prstGeom>
          <a:solidFill>
            <a:srgbClr val="00C6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827480" y="4294879"/>
            <a:ext cx="82811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3A8A9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СОЗДАНИЕ МЕХАНИЗМОВ ОБЩЕСТВЕННОГО </a:t>
            </a:r>
            <a:r>
              <a:rPr lang="ru-RU" b="1" dirty="0" smtClean="0">
                <a:solidFill>
                  <a:srgbClr val="3A8A9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КОНТРОЛЯ ЗА </a:t>
            </a:r>
            <a:r>
              <a:rPr lang="ru-RU" b="1" dirty="0">
                <a:solidFill>
                  <a:srgbClr val="3A8A9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ДЕЯТЕЛЬНОСТЬЮ </a:t>
            </a:r>
            <a:r>
              <a:rPr lang="ru-RU" b="1" dirty="0" smtClean="0">
                <a:solidFill>
                  <a:srgbClr val="3A8A9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СУБЪЕКТОВ ЕСТЕССТВЕННОЙ </a:t>
            </a:r>
            <a:r>
              <a:rPr lang="ru-RU" b="1" dirty="0">
                <a:solidFill>
                  <a:srgbClr val="3A8A9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МОНОПОЛИИ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827481" y="5098030"/>
            <a:ext cx="81371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50"/>
              </a:spcBef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Постановление от 31.08.2015 №54-пг о межотраслевом совете потребителей по вопросам деятельности субъектов естественной монополии при губернатора ленинградской области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69126" y="1553972"/>
            <a:ext cx="70203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4000" b="1" cap="all" dirty="0" smtClean="0">
                <a:solidFill>
                  <a:srgbClr val="00C0B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2015</a:t>
            </a:r>
            <a:endParaRPr lang="ru-RU" sz="4000" b="1" cap="all" dirty="0">
              <a:solidFill>
                <a:srgbClr val="00C0B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6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5" name="Picture 6" descr="http://pprog.ru/bitrix/templates/pagemaster_12.2008/images/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6" name="Picture 9" descr="http://pprog.ru/bitrix/templates/pagemaster_12.2008/images/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7" name="AutoShape 12" descr="data:image/jpeg;base64,/9j/4AAQSkZJRgABAQAAAQABAAD/2wCEAAkGBxQREBUUEhQVFBUWFxgYGRYXFxscGRohGhgZFhoYGBocHSghGBolHBgVITEhJikrLjEuGCA/ODMuNygwLi0BCgoKDg0OGxAQGywmHyQvLSw3NCw0LCw3LDcsLy8tLDU0LCwsLCwvLDQsLCwsLywsLCwsLCwsLCwtLCwtLCwsLP/AABEIAN0A5AMBEQACEQEDEQH/xAAcAAEAAwADAQEAAAAAAAAAAAAABQYHAwQIAgH/xABOEAABAwIBBwUKCggFBAMAAAABAAIDBBEhBQYHEjFBURMiYXGBMjVSVHJ0kZKhsxYXIzRCc6OxwdIUM0NigqKy0RVjtPDxJCVT4USTwv/EABsBAQADAQEBAQAAAAAAAAAAAAADBAUCAQYH/8QAOxEAAgECAgUJBwQCAgMBAAAAAAECAwQRIQUSMVFxExQyM0FhscHRIlKBkaHh8BU0U/EjQkNyBiRiNf/aAAwDAQACEQMRAD8A3FAEAQBAEAQBAEAQBAEAQBAQmdmc0OT4OUlN3G4jjB5zzwHADC7t3oBlo0ZVZYI4nNRWLKPmRpRMsxirtRnKOPJyAWa25wjf0bg49vFW69nqxxgRU62Lwkams8sBAEAQBAEAQBAEAQBAEAQBAEAQBAEAQBAEAQBAEAQBAQOd+dMOTodeTnPdcRxA855/Bowu7d0kgGajRlVlgjic1BZnnvL2Wpq2d007tZxwAHctG5rBuaP/AGbkrZp04046sSlKTk8WR67OTTtG+kTkdWlrHfJ4COZx7jgyQ+Bwdu34Yihc2uPtw27ixSq4ZSNjBWYWj9QBAEAQBAEAQBAEAQBAEAQBAEAQBAEAQBAEAQBAV7PPOyLJ0Ou/nSOuI4gcXHifBYMLu+8kBTUaMqssFsOJzUUefMtZXlrJnTTu1nu9DRuawfRaOHXe5JK2oQjCOrEpSk5PFnRXRyEAQGjaN9IRptWmq3EwbGSHbF+67jH/AE9Xc0rm11/aht8fuT0quGTNrY4EAg3BxBGwrKLZ+oAgCAIAgCAIAgCAIAgCAIAgCAIAgCAIAgCArmeud0WTodZ3Pldfk4gcXHifBYN59GKnoUJVXlsOJzUUefcsZUlq5nTTu13u37gNzWj6LRuH4klbMIRgtWJSlJyeLOkujkIAgCAIDQNHOkA0ZbT1JLqY4NdtMP8AePo3buCp3Nrr+1Hb4/cnp1dXJ7DcIpA5oc0hzSAQQbgg4ggjaFk4YFs+kAQBAEAQEbNlyFtSym17zPvzRjqgNLrv8HAYDaVw6kdbV7SxG1quk62Hsrt9CSXZXCAIAgCAIAgCAIAgCAIAgKznvnhFk6K5s+Z4PJxX2/vO8Fg479gU9Cg6r7iOpUUUefsq5SlqpnTTvL5H7Tw4NaNzRuC2YQUFqxKbk28WdRdHIQBAEAQBAEBedHmfrqFwhnJfTE9boifpNG0s4t7RjcGpc2yqe1Hb4k1Orq5PYbrTztkY17HBzXAFrmm4IOIII2hZLTTwZcTxOReAIDjnmaxpc9wa1ouXONgBxJOxeNpZs9jFyerFYszPOzSKX3iortbsMxGJ+rB2D9448AMCqNa67IfM+msNCJYTuPl6+nz3FbzFkIynTkkkl7rkm5OtG8XJ3m5UFu/8qNLSkVzOa7l4o3Rax8MEAQBAEAQBAEAQBAEAQFXz6zyjydFufO8fJxX7Nd/BgPp2DeRPQoOq+4jqVFBd55/ynlCSpldNM8vkeblx9gA3NGwALZhBQWrHYUm23izs5JzfqKka0UZ5MbZXkMiG7u3WB6hc9C8lUjF4du7a/kePJazyW95FlOYkdO5grKh13tDtWnZrCxOB5R5F9h2NK5pznVTdNbN/ovUr3F3Rt5KM2888t3EsE+aNBS6j3U8lTA4DVm5d1+pzWBgB24f8CKm6lXGKlqyXZh/Yr3caOE9TWpvtT8jvx5ByfMP+kipNb/xTsfrnqcX849QPWucKlPrtbDen9jznMa/7eUcd0lg/niQ+UcjxxODJsnQNJNhqiVut5LmSWPYrVOFOosYVH9PNFGrfXdGWrUpL5PPg0zu02jaGoAJppqUH6Qn1vSyRrnD0hVKlwqfRmpfDzRq2zq1VjOnq/HyIzK+h+oZc080cw8F4MbuoHFpPXqryF9F9JYFp0H2MoeVckT0r9SoifEd2sMD5LhzXdhKuQnGaxi8SFxa2nSXRyXPR7nxJQPEUmtJTPd3AuXMLj3UY33O1g27Rjtq3NuqixW0mpVHF4dhvzXXF+PEW9h2LHLhEZx5yQUTLyuu4jmxtxe7qG4dJwUdSrGmsy5aWNW6lhBZdr7F+bjH85c6J653yh1YwbtiaeaOk+G7pPYAsyrWlU27D6+z0fStV7Oct7/MkQiiLxK5qyatdTH/OjHrODfxUlF4VFxKl/HWtqi7n9MzflsHwIQBAEAQBAEAQBAEAQFTz8z1jydHYWfUPHMj3DdrycGX3bSRYbyLFvbuq+4jqVFHiYbFDU5RqXEa00z+c5xwAHhOOxjAMNwGAHBa2MKUdyKecniaBkzM+koqYVFRaqmdhGwj5G43hpxkaMec7A2FgLgmBSq1qnJxyXbv/ALILi6pUaHK7W8l3/bv9STy/VP8A0Cma9xLpHOlPAAc1gAGAFnDAYYKa2px5xNxWSyMm+rTdnTU3i5Ny9PE4cpfLZOgl+lC4wu6trb9QDR/Eu6X+O5nDslmR3H+axp1O2Hsvy8jp5Dy0YCWPHKQPwfGdnlN4O+/0ETXFsqvtRyktjK1neug9WSxg9q9O8+8u5HEQbLCeUp5O5dw/ddwP9lzbXDnjCeUkd3tmqaVWk8ab2Pd3Mtuj58r4Xuke5zA4NYHY2sLkgnG2IHYVm6SUIzSisH2m5oSVWdJyqPFY4LEtqzTbCAo+eGUZW1BjMQmgLG3jezWY/aSdmBxt2BatnQpTpYt4Sx247DB0heXFC4whHGOCyw2lJr8yIay78nO5KX6VLK7DpMb9thwN+zYpZTqUOtWK3ontrmlc9DKW5l7zH0fw0AEklpqjwyOaziIgdnDWOJx2A2WdXuZVMlkjSp0lHPtJzOqepjpnupGtfINxxIG8sb9Jw3A+3YaVVzUcYbTQsoUJ1kq7wj+bdy/O8wipqHyvL5HOe9xuXONyf98NyyG23iz7uEIwiowWCW44l4dhAdrJL9WogPCaI+iRpXUHhJcUQ3CxozX/AMy8GeiVtH54EAQBAEAQBAEAQBAVDP8Az3Zk6PUZZ9S8cxm5o2a8ltjeA2kjrIs29u6rxewiqVNVd5jWSMlz5TqXvfJh3c9Q/EMHTxOFmsHDCwGGpKUaaUYrgim3k5SeS2s0DINFG9wpqcGKlZz5Xk8+QN2vldxO5uwbhgk1yEOUlnN5Lu4GTy7vqvJxyprN96W/0OnnBlT9JmJaLMbzI28GjAYbidv/AArNtR5GGe15sy766dxVxXRWSXcd7PY6s7IhshhYz2X+4hRaPzg5vtbZZ0u8Ksaa2RikfWanysdRTH9pHrM8pmI9OHqry89iUKu54fBnujP8sKlu/wDZYriiuK+ZBaMzGTPLo+TMlNJhIDg0fvNJ+kMNmPoCzr901hLHCa2G3olVpN09XGnLbu48TQ8n0TIImxsFmtFhx6Sekm5WJUqSqScpbWfUUaMaMFCGxHYXBKEBD5azjhpXBsmsXEXs0XIGy5uQNx9Cs0LSpWWMdhRutIUbZqM8cXuOwI4alrHuZiec3WbqyC28bHN3YjiFw3Ok3FP5Zr0JVGlXipOPescn6nWp8t2qn08wDH3vGdz2nZt2O/sV3K3fJKrDNdvd9iKF4lXdCpk+zvXqTKrF4zvSBmVr61TSt5+2SIDuuL2DwuI39e2lcW+PtRPodFaU1MKNZ5dj3dz7vDhszAKgfUBAfTH6pDuBB9BuvU8HicyWMWj0gCts/OD9QBAEAQBAEAQBAU3SDnyzJ7OTjs+pcOazcwH6cnRwbtPVcqzb27qvF7CKpUUeJieT6OfKNWGAmSaZ13Pd/M93BoG7oAG4LVlKNKGPYiqk5s0+vzemgibS00EnIR4lwALpn/Slfb0AbgB1Di1rUceUnJaz+ncZOk6d1VfJwg9RfXv9DutyXNFRNhjieZqk3kNjzWjYxztjb9PFy8denOu5ya1Y7O9/nkcK1rUrRUoRevU29y3N9nx7yRyBmSI3CSdwe4Yhg7kHpJ7rqsO1QXOkXNatNYLeWrLQsaclOq8Xu7PufOc2ak9TO6Vr4rEAAG7SAOJANztxXtpe06UNRpnmkNF1riq6kZLwODN/M+eGdkrnxt1Dewu4kWII2C1wSLru5v6VSm4JPMjstEV6NaNSUllxfoT8OalK15eY9clxdziSMTe2rst1hU3e1nHVxwXcacdF2yk5uOL25+mwmmtAFgLAbgqm0vpJLBH6h6EAQEdlaOImMvawv1tWJzxcB5BLb9BI9Nt9lNSc81FvDtw3FW5jTeq5pY45N9j7Pzf3mf0+VJYsotfUuOs12q++wAi2A8EX1sOtbUqNOds40llt/O8+YhdVad8pV3mng+5Py7SV0jhpMEjXDWIcLg7QLEEEcCT6VX0Zj7UGsi5p3V/x1IvPMmczMvGpiLX/AKyO1z4Q3O6+Kq31tyM8Y7GaGir53NPVn0l9SfnmaxjnuNmtBcSdwAuT6FQbwWLNaMXJqK2s89ZUrOXnklsG8o9zg0C1gTcDDfa1+m6xpy1pNn6HQpclSjTxxwSR1VySnzIMD1FGeraejqCTWiY7ixp9IBW2th+cVFhNrvOdenAQBAEAQBAEBStIWfTKBnJRWfUuGDdojB+m/wDBu/qVq3tnUeL2EVSpq5LaYPVVD5XukkcXvedZznG5JO8rXSSWCKbeObNEzdov0GgDzhUVjb33sh+iOgvOPVbe1R048tVxfRj9X9ihpK5dCjqRftS+i+5I5vTzy1EcYmlALsbSO2DnO38AVPdRpQpSk4r5IybCpXq1401OWGO97O0u2b2XWz1FQzWNw+7Bu1GgN5vTcFx8ocFkXNs6dOEu7PifRWV9GtWqQx2PLgsvHP4liVI1AgCAIAgCAIAgKtpCq2tpQy/Oe8ao383En7h2rQ0bTcquPYjH03WjG31e1tYfArlUf06l5X/5FOLScXs3O6xj7eIV6H/rVtT/AEls7mZNT/3rflP+SG3vW8rIHBaLyMZJt4I1fNLI/wCi04Dh8o/nP6ODewe26+bvLjlqmK2LYfb6NtObUUn0nm/T4Fb0q5e5OIUrDz5ec+25gOA/iI9DTxWRd1MFqLtPrtB2evU5eWyOzj9vHAytZ59WfcMTnuDWAucdgAuTvwA2r1JvJHMpRisZPBHxtXh0egM2JdehpncYIj/I1bNN4wXA/P7yOrcVI7pPxJNdlYIAgCAIAgKPpEz8bQNMMNn1Lhs2iIHY5/F3BvacNtq2tnUeL2eJDUq6uS2mE1E7pHue9xe9xJc5xuSTtJK2EklgiptJTNHI/wCmVsMB7lzrv6GNGs/HdcDVvxcFHWqakHI9hHWlgXfLtfy9Q947m9mDcGtwaAN2GParVtS5Kmo9p8lfXHL15T7OzgiczBonPdO9lg5seownYHPvY9mr7VT0lUSUYvZjj8jS0LRcnUnHbhguLJrN7M801QJXShwaDYAEYkWxx2WJVW5v1Vp6ijgaFloh29blHLHAs5q4xIIy9uuRcM1hrEcbbeKz9SWrrYZGvysNfUxWO7tOZckgQBAEAQBARuWstxUrbyHnHuWDunf2HSVPQt51nhEqXd7Sto4zee7eZXljKb6mUyP34AbmjcAvoqFGNGGrE+Lu7qdzUc5f0SOZsc36S18TC5owkOxuqdoJ2dIHQoL50+Sam8+wt6KjW5dSprFdu7AvOSM2KeB5kaNckktJxDQcQGdm/asiteVakdV5Lx4n0dto2hRm6kVi3s7uB2c4csx0cDpZN2DW73uOxo/3gATuVGpUUI4s2rS1nc1VTh/S3mEZRrn1Er5ZTd7zc8OgDgALAdAWRKTk8Wfd0aMKNNU4bEdZckpdNFWTeUrTKRzYWE/xPu1v8vKexWrSGM8dxiadr6luqa2yf0WfjgS+kDMm+tU0rccXSxNG3eXsHhcW79ox2y3Fvj7USporSuGFGs8ux+T7tz7OGy15jP1snUx/ymj0YfgrFDq48DJ0ksLupxZOqUpBAEAQBAUPSLn62iaYKch1S4YnaIgfpO4v4N7ThYG3bWzqe1LZ4kNWrq5LaYZNK57i57i5ziS5zjcknEkneVrpJLBFQ+EPDQtFMEccdZUy6waGNgDmW1vlDd+rfC4AjPpVWupTnCEdu3PuPKlSFOlKc20tmW3Mn/0PJx2VEzfKZf7mqzyl2v8ARfP7mDyOjn/ySXFfYtWbBpqWnc9s4cx8ndvGpiG9yAduwlZt1y1apg45pbFmbWj+bW9FyjP2W9ryO7LnVSNAvMDfgHH7hgolZV3/AKliWlLSO2a+r8CAybJSPrmytnlkmc8kDUs3FpFsRewGAx3BXKqrxt3BxSijNoStJ3aqRm3NvdgvA7tdn1FG9zBFI5zXFpvqgXBscbnDDgoqejZzSk2sGTVtOUqcnFRbay7CMOkF+uPkWhl8RrEu7DYAehWP0qOHSzKf6/LWXsLDiT1NnlSv1RrODnECxacLm2J2e1U56PrRxeGSNOnpe2ngsXi+78RXs8M5ZhK+BnyQabEg852Fwb/RBBGA9Ku2VnTcFUlnj9DL0ppKsqjow9lL5v0KzS5SmiN2Svaehxx6xsPatGdGnNYSijGp3Vam8Yya+J2ajOKqeLOmfboOr/TZRxtKMXioomnpG6msHN+HgSlFG6toTGBrTU7gWcXMecW3PD/8hVajVtX1v9ZbeKL1KMr205NZzg8u9P8APA+BkenpedWSa7//AARG5/jdu9nWV1zirWyorBb2cqzt7bO5li/dj5v+izZIo5aloMrBBTDuKduGt0ycW9GF94459acKTwg9aXbJ9nD1Ne2pVa6TqLVp9kV28e7u7fGdyllCOmidLK4MY0Yn7gBvJ2ABZ0pKKxZuUaM6s1TprFsxHOrOKSum13XbG24jj8EcTxccLns3LKrVXUePYfb2NjC1p6qzb2v87CFUReCA2jRrkrkKFrnCz5jyh6jgweqAbcXFaltDVhxPitMXHLXLS2Ry9fqWtWDLOOGFrBZoDRcmwFhckuPpJJ7V4lgeyk5PFnIvTwIAgCAz/SPn+KMGnpiHVJHOdtEIO87jIRsbu2ncDctrbX9qWzxIatXVyW0w+SQucXOJc5xJLibkk4kknaSd61ksMkVD5Q8CA0fN1mpkRtv21U9x6mN5P72hR0VjdPuRn6Wlhapb5eB11onzJYazvVB0zPPscFQp/u5cF5GvW/8Azqf/AGfmV5XzIO/kKXVqoTwlZ7XAH2KG5WNGS7mWrKWrcQfejkzli1Kycf5jj6x1vxXNpLWoxfcdaQhq3M13+OZGKwUwgLFnZ8q2nqR+1js7ymYH+38KoWXsOdLc/ozX0n/ljTuF/ssHxX59DoZNyDPPjHGdXw3c1vXc7ey6nq3VKn0nmVKFhcV84xy3vJEj/htJTfOJeXeP2UPc9Tn/APBUHLXFXq46q3v0/suc2tLfrp60t0fX+jv5DzikfURxQwtjhvzo423NiLaznW3XBvhsUFxaRjTc5yxlvZas9IzqVo06UEodqXi2TWRcz4oZDI88o7WJYDsaL4E37p3Sf/aq17+dSKisl4/Y0LXRNKlN1Je08cu71ZKZdy3DRxcpM6w2NaMXOPBo3n2DfZZs6kYLFm9bWtS4nqU19uJjuXstz5TqGgNNrkRQtxtgcf3n2vj6FmVKkqssPofY2tpRsaTbfFv82HF8E63xaX0D+685Cp7p3+o2n8iHwTrfFpfQP7pyFT3R+o2n8iO5kbMqplqI2TQPjiLue42ADRiRt2m1h1ruFvNySksiC50rQhSlKnNOXZx/MzbGtsLDADctQ+KK7nvnP/hscMpZyjHzCN4Bs4Ase7WbuJBaMDt6NqnoUeVbWPYR1J6ixJfJOVIqqFssDw9jthHtBG1rhvBxUU4OD1ZbTtNNYo7i5PQgCAoGk/Pd1C0QQAieRt+ULeaxt7XbcWe/bhsG/cDctbdVPalsRDVqauSMNe4kkkkkkkkm5JOJJJ2knetYqH4h4EAQGlZN7y0f1lT71y4tv3E+CMzTPU0+LOotA+cLDUHWyTH+7UEHta4/iFQjleS74mvU9rRse6XqV5XzIPpjy0gjaDcdmK8axWB1GTjJNdhZ87cmSS1evFG94kYx92tJGLdXEjAdys+yrQhS1ZtLBtGzpO1qVbjXpxb1knkdWHNCpIu8MibxkeAPZcqSV/RWSxfBEENEXLWMkorvfpicn+E0cX66q5Q+DC2/82I+5c8vcT6FPDj6HfNLOl1tXHuj65+RM0OVIjSSilhF6e0jRNztpOs4Y80gX2HeqlShNVo8rLpZZZGhRuqTtp83h0M1rZ8WViqyrVVbtQue+/7Ngw9Vu3tWjChQoLHBLvZjVLq6upauLfcvRE5kbMV7rOqHajfAbYuPWdjfb2KpX0nFZU1j3mla6DnL2qzwW5bS8ZPyfHAzViYGjo2npJ2k9ayKlWdR4zeJ9FRt6dGOrTWCKvnTn9DTXjgtNNswPMZ5ThtP7o7SFSq3MYZLNm9Y6Hq18JVPZj9XwXm/qZTlPKUtTIZJnl7jx2AeC0bGjoCzpzc3iz6uhQp0IalNYIkcx++VN5Z/ocpKHWIraT/Z1OHmjd1rHwoQBAEBnGnP5jD5y33UqvWHWPh5oguOijLs1s5p8ny8pC67TbXjPcPHTwdwcMR0i4N+rRjVWDK8JuLyPQGa2cUWUKcTQ3Avqua4YtcACWnccHA3HFY1WlKnLVZdhNSWKJhRnQQEPnRm5DlCAxTDpY8d0w+E0/eNhUlKrKnLFHMoKSwZ56zlzfmoJzDMOljx3Lx4TfxG0egnapVY1I4xKU4OLwZFKQ4CAIDU8yq+IZHbysImEdTJHbWLdXWaJb4DpVZQm7hqEsMVjv7ivfVKUKClUhrLHDbhhid3/FaLxL7Zyschc/yfQyOd2X8H1ZMZPyjTvo59SlGrEWyGMyEh1+brXthYN9iq1aNWNaGtPN5Y4F+hc287apq0so4PDHaRHwihHc0MA8rnfeFa5pUe2rIofqNFdGhH45+QGeEzf1ccEfkR2/FP0+m+k5Pizz9YqroRiuC+538s5ZnfRU8zZXNJL2Sap1buHcnDZgCe1QULelGvOm1j2rEtXd5XnaU6sZNY4p4ZZlSlmdIbuc556SSfatNRjFZLAw5TnUftNt/MlMn5sVM3cxlo8J/NHtxPYFXqXtGG148My5Q0Xc1dkcF35fcuebmaX6OXOkk1y9hY5oFm2Nrgk4nZ0LKur7lUlFYYPE+gsNFc3blKWOKww7CfoaCOFurExrB0DE9Z2ntVKpUnUeMniadKhTorCnFIiMv540tJcPfryD9nHZzv4tzO0hVqleENu01LXRtxcZxWC3vJff4GZZx571NXdoPIxH6DCbny37T1Cw6CqFS4nPLYj6az0TQt/aftS3vyX9lZAUBqBATmY/fKm8s/0OU1DrEUNJ/s6nDzRu61j4UIAgCAzjTn8xg85b7qVXrDrHw80QXHRRii1CobboN73zecv91Csq+6xcPUt2/RfE0VUicIAgIrOTN+GvgMM7bja1w7pjtzmncfYdhwUlKrKnLWicyipLBnnrOrNybJ85imFwblkg7mQcRwIwu3aOkEE7VGrGrHGJRnFweDIbWUpyLoC76PqkPp62nuL6rKhg+rdqyH1XM9Chl7NaE/h89hXvYcpazS7M/l9jsrSPkSzZl07zK9jmP5OaJ7CdU6ouLgk2w2Edqz7+UdRSTWMWmbOiac+UlCUXqyTWw60GaNW4/qtUcXOaB99/YpJX9BLaQx0RdSfRw4tEpS5gSn9ZKxvkgu++yrz0pBdGL+OXqXaegKj6c0uGfoWWhzWhZAYXl0jC8PIcbYgAYatiNnFZ9S8qSqcosnhga9HRlGFF0ZYtN45/YkqLJkMP6uNjOkNF+07SoJ1pz6TbLdK2pUuhFI5KysjhbrSvbG0fSe4NHpKicks2WadOdR6sE2+7MqGWNJNNFcQNdO7iOaz1iLnsBVad3BbMzXt9B1551Gor5v5LzaKJlvPWrqbgyckw/Qiu30uvrH0gdCqTuJz7cOBu22irahnhi97z+mz82ldAUBpBAEAQE5mP3ypvLP9DlNb9YihpP9nU4eaN3WsfChAEAQGcac/mMHnLfdSq9YdY+HmiC46KMUWoVDbdBve+bzl/uoVlX3WLh6lu36L4miqkThAEAQHFPTskFnta8cHAEe1eptbAdR+QqY7aeA9cTP7LrlJ72eaq3HyM36UbKan/8AqZ/ZOUnvZ5qrcdiHJ0LO5ijbcWwY0YHaMBsXmtLee6q2YHLFTsb3LWt6gB9yOTe1nkYRjsSRyrk6PiWUNF3ENHEmw9JRvA9SbeCISuzyooe6qGOI3R3ef5AbdqhlXprtL1LRl1U2Qfxy8cCuZQ0oxNuIIHyHi8hjfZrH2BQyvI9iNGloCo+smlwz9F9SsZS0g1stw1zYW8I249rnXPaLKvK6qPZkadHQtrT6Scn3+iw8ysVNQ+R2tI90jvCe4uPpKgbbzZqQhGC1YJJd2R382aZstZBHINZj5AHDHEcMMV3SSc0mV72pKnbznF4NI134DUHi49d/5lo83p7j5H9WvPf+i9B8BqDxceu/8yc3p7h+rXnv/Reg+A1B4uPXf+ZOb09w/Vrz3/ovQfAag8XHrv8AzJzenuH6tee/9F6FY0k5tUtLk580EQZI18dnazj3UjWkEFxBFiVPb2dGc9Vrbj4HE9MXkFrKf0RTNHtQH5Rptx1zcfwO9iq1LKdtXinmnsf52m3LSVO9sKjjlJJYrdmvmu831Wj5YIAgCAzjTn8xg85b7qVXrDrHw80QXHRRii1CobboN73zecv91Csq+6xcPUt2/RfE0VUicIAgCAIDo5arXwQukjiMxbiWNNnW3luGJHDbw4LmcnFYpYk1vSjVqKEpauPayhSaVvApb9c1vujKp893I34/+Pe9U+n3OrLpSnPcwRN63Od92quXeS7ESx/8fpLbNv4JepHz6Rq52wxM8mP8xcuHdVHuLEdCWkduL4v0SI12ctfO4M/SJnOcQ0NYQwknAAagauOWqyeGJYVjZ0VraiSW/PxxPyfNiuebvp53ni7nH0k3Xjo1XtTPYX9nBYRnFcMj4+Ctb4tL6qcjU3M6/UbX+RD4LVni03qpyNTcx+oWv8iPz4L1ni03qFORqbmP1C1/kR1soZGqIIzJNBJGxtruc0gC5DRc9ZA7V3TtatSWrFZnFTSlpTjrOa+B2szT/wBwpvrWrmimqqT3nukGpWk2tmBva1j4QIAgCApel/vTL5cPvWK1Z9cvj4EVboGSaOT/AN1pPrD/AEPWjdLGjL87SvSbU1gej1iF0IAgCAzjTn8xg85b7qVXrDrHw80QXHRRii1CobboN73zecv91Csq+6xcPUt2/RfE0VUicIAgCAIAgM30gZk31qmlbjiZYmjbvL2DwuLd+0Y7aVxb4+1E+j0VpXDCjWeXY/J9259nDZmgKoH0wQEpmt8+pvr4/wCsKSj1i4lS/wD21T/qzf1sHwIQBAEBT9Lfeeo64f8AURKzadcvj4EVboMyHR/UEZRpW7QZW9m32Ke9soT/AMyykvqWLPSVSlSlbvOMlgu7h3dx6OWecBAEAQFL0v8AemXy4fesVqz65fHwIq3QMk0dd9aT6w+7etG56qX52lal00ej1iF4IAgCAzjTn8xg85b7qVXrDrHw80QXHRRii1CobboN73zecv8AdQrKvusXD1Ldv0XxNFVInCAIAgCAIAgM20gZk31qmlbjiZYmjbxewceLd+0Y7aVxb4+1E+j0VpXDCjWfB+T7tz7OGzNQVQPpiUzW+fU318f9YUlHrFxKl/8Atqn/AFZv62D4EIAgCAp+lvvPUdcH+oiVm065fHwI63QZjWYnfOk+ub+K07jqpcCpT6aPSqwy+EAQBAUvS/3pl8uH3rFas+uXx8CKt0DJNHXfWk+sPu3rRueql+dpWpdNHo9YheCAIAgM405/MYPOW+6lV6w6x8PNEFx0UYotQqG3aDe983nL/dQrKvusXD1Ldv0XxNEVInCAIAgCAIAgCAzXSBmT3VTSt4mWJo7S9g48W79ox20ri3/2ifSaK0rhhRrPg/J+T8tlKzVP/XU310f9YVSj1i4m1f8A7apwZv62D4EIAgCAp+lvvPUdcH+oiVm065fHwI63QZjWYnfOk+ub+K07jqpcCpT6aPSqwy+EAQBAUvS/3pl8uH3rFas+uXx8CKt0DJNHXfWk+sPu3rRueql+dpWpdNHo9YheCAIAgM405/MYPOW+6lV6w6x8PNEFx0UYotQqG3aDu98vnL/dQrKvusXD1Ldv0TRFSJwgCAIAgCAIAgCAo+Wcyw2ugqqYADlo3SxjZ3YJkZ95HbxvVnQ9tTjvNuhpRu2nQq+60n5PyfwLwrRiBAEAQFP0t956jrg/1ESs2nXL4+BHW6DMazE750n1zfxWncdVLgVKfTR6VWGXwgCAICl6X+9Mvlw+9YrVn1y+PgRVugZJo6760n1h929aNz1UvztK1Lpo9HrELwQBAEBnGnP5jB5y33UqvWHWPh5oguOijFFqFQ27Qd3vl85f7qFZV91i4epbodE0RUicIAgCAIAgCAIAgPmR9gSb4C+AJPYBiT0BAVV2kjJoJBqCCCQQYZgQRgQRyeBVjmlXd9URctDefnxk5N8Z+yl/IveaVt3gOWhvHxk5N8Z+yl/InNK27wHLQ3j4ycm+M/ZS/kTmlbd4DlobyuaRM9qGqybNDBPryOMWq3k5BfVmjecXNA2NJ27lNbW9SFRSksvscVKkXHBGZ5p1jIK6nllOqxkjXOdYmwG+wBJ7FfrRcqbSK8HhJNm3/GTk3xn7KX8iyuaVt3gW+WhvHxk5N8Z+yl/InNK27wHLQ3j4ycm+M/ZS/kTmlbd4Dlobx8ZOTfGfspfyJzStu8By0N5WdI+elFV5Okhgm15HOjIbycg7mRrji5oGwFT21vUhUUpLLM4qVIyjgjOsy66OnyhTyyu1Y2PJc6xNhqOGwAk4kbFdrxcqbitpBBpSTZtfxk5N8Z+yl/Isvmlbd4Frlobx8ZOTfGfspfyJzStu8By0N4+MnJvjP2Uv5E5pW3eA5aG8fGTk3xn7KX8ic0rbvActDeUrStnZSVtJFHTS8o9s4eRqPbYcnI293NA2uHpVq0oTpzbkuwirTjJZGXq+VzbtB3e+Xzl/uoVlX3WLh6luh0TRFSJwgCAIAgCAIAgCAICh6QdHrK0GentHUgY7my23O4P4O7DuIt2906fsy2eBDUpa2a2mHVVO+J7o5Glj2mzmuFiDwIWsmmsUVGsMmcS9PAgCAIAgCAIAgCAIAgCAIAgCAIDbtB3e+Xzl/uoVlX3WLh6luh0TRFSJwgCAIAgCAIAgCAIAgIjK2bNJVPD56eOR4FtZwxtwJG0bfSpIVpwWEWcyhGW1HU+A2T/FIfVXXOKvvM55KG4yPSHmM7J7+Viu+lccDtMROxjzvHB3YcbE6VtcqosHt8SvUp6ua2FLVohCAIAgOzk6gkqJWxQsL5HmzWj2kncBtJOxeSkorF7D1Jt4I3LNnRrSU8AbURsqJTi97hcA+CwHY0cdp9gyKt3OUsYvBFuNGKWeZLfAfJ/icHqBR84q+8zvk4bh8B8n+JweoE5xV95jkobh8B8n+JweoE5xV95jkobh8B8n+JweoE5xV95jkobh8B8n+JweonOKvvMclDcPgPk/xOD1E5xV95jk4bh8B8n+JweonOKvvMcnDcPgPk/xOD1E5xV95jkobiUyVkqGlYWU8bYml2sWtFgSQBfrsB6FHKcpvGTxOlFLYd1cnoQBAEAQBAEAQBAEAQBAEBx1MDZGOY9ocxwIc1wuCDgQRvC9TaeKDWJg2kPMV2T38rDd9K44HaYidjHne3g7sONi7XtrlVFg9viUqlPVzWwpStEQQHayZk+SplbDCwvkebBo9pJ3NG0lczmoLWlsPUm3gj0BmNmbHk2Lc+d4+Ult26jODB7dp3AY1eu6r7i7TpqCLQoCQIAgCAIAgCAIAgCAIAgCAIAgCAIAgCAIAgCAIAgOOogbIxzHtDmuBa5rhcEHAgg7QvU2nig1iYPpDzFdQPMsILqVxwO0xE7GPO9vB3YcbF2vbXKqLB7fEpVKermthVMl5OlqZmwwsL5HnAD2knc0byrE5qC1pbDhJt4I9A5j5nxZOisLPmeBykttv7reDBw37T0Y1eu6r7i5TpqCLMoCQIAgCAIAgCAIAgCAIAgCAIAgCAIAgCAIAgCAIAgCAIDjqIGyMcx7Q5rgQ5rhcEHAgg7QvU2nig1iQ2bGadNk/X5BpvI4kucbuAvcMB8Abh6STipKtadTDWOIQUdhOqI7CAIAgCAIAgCAIAgCAIAgC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269126" y="811714"/>
            <a:ext cx="6986157" cy="74225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ru-RU" sz="2400" b="1" cap="all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10" y="332570"/>
            <a:ext cx="1654201" cy="100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1979640" y="335502"/>
            <a:ext cx="74175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ВНЕДРЕНИЕ НА ТЕРРИТОРИИ ЛЕНИНГРАДСКОЙ ОБЛАСТИ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Номер слайда 6"/>
          <p:cNvSpPr txBox="1">
            <a:spLocks/>
          </p:cNvSpPr>
          <p:nvPr/>
        </p:nvSpPr>
        <p:spPr>
          <a:xfrm>
            <a:off x="7436080" y="6329369"/>
            <a:ext cx="1600540" cy="3639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984A8C-7682-485B-AD81-C68500966BFF}" type="slidenum">
              <a:rPr lang="ru-RU" altLang="ru-RU" b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4</a:t>
            </a:fld>
            <a:endParaRPr lang="ru-RU" altLang="ru-RU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69126" y="1268700"/>
            <a:ext cx="70203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4000" b="1" cap="all" dirty="0" smtClean="0">
                <a:solidFill>
                  <a:srgbClr val="00C0B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2016</a:t>
            </a:r>
            <a:endParaRPr lang="ru-RU" sz="4000" b="1" cap="all" dirty="0">
              <a:solidFill>
                <a:srgbClr val="00C0B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149749" y="2038728"/>
            <a:ext cx="396000" cy="360000"/>
          </a:xfrm>
          <a:prstGeom prst="rightArrow">
            <a:avLst/>
          </a:prstGeom>
          <a:solidFill>
            <a:srgbClr val="00C6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126184" y="3009790"/>
            <a:ext cx="396000" cy="360000"/>
          </a:xfrm>
          <a:prstGeom prst="rightArrow">
            <a:avLst/>
          </a:prstGeom>
          <a:solidFill>
            <a:srgbClr val="00C6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6639" y="1896467"/>
            <a:ext cx="8604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3A8A9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ВНЕДРЕНИЕ СТАНДАРТА И ОПРЕДЕЛЕНИЕ </a:t>
            </a:r>
            <a:r>
              <a:rPr lang="ru-RU" b="1" dirty="0">
                <a:solidFill>
                  <a:srgbClr val="3A8A9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УПОЛНОМОЧЕННОГО ОРГАНА В </a:t>
            </a:r>
            <a:r>
              <a:rPr lang="ru-RU" b="1" dirty="0" smtClean="0">
                <a:solidFill>
                  <a:srgbClr val="3A8A9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СУБЪЕКТЕ</a:t>
            </a:r>
            <a:endParaRPr lang="ru-RU" b="1" dirty="0">
              <a:solidFill>
                <a:srgbClr val="3A8A92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4630" y="3000458"/>
            <a:ext cx="8604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3A8A9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СОЗДАНИЕ КОЛЛЕГИАЛЬНОГО ОРГАНА ПРИ </a:t>
            </a:r>
            <a:r>
              <a:rPr lang="ru-RU" b="1" dirty="0" smtClean="0">
                <a:solidFill>
                  <a:srgbClr val="3A8A9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ГУБЕРНАТОРЕ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76640" y="2456910"/>
            <a:ext cx="8604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аспоряжение Губернатора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Ленинградской области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 15 .02.2016 года №76-рг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6409" y="3212970"/>
            <a:ext cx="860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50"/>
              </a:spcBef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Распоряжение Губернатора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Ленинградской области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 17.03.2016  </a:t>
            </a:r>
            <a:b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№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147-рг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7" name="Стрелка вправо 36"/>
          <p:cNvSpPr/>
          <p:nvPr/>
        </p:nvSpPr>
        <p:spPr>
          <a:xfrm>
            <a:off x="107380" y="4015004"/>
            <a:ext cx="396000" cy="360000"/>
          </a:xfrm>
          <a:prstGeom prst="rightArrow">
            <a:avLst/>
          </a:prstGeom>
          <a:solidFill>
            <a:srgbClr val="00C6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67430" y="3906984"/>
            <a:ext cx="8604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3A8A9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ВЫЯВЛЕНИЕ ПРИОРИТЕТНЫХ И СОЦИАЛЬНО-ЗНАЧИМЫХ РЫНКОВ ДЛЯ ЛЕНИНГРАДСКОЙ ОБЛАСТИ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53203" y="4411054"/>
            <a:ext cx="860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50"/>
              </a:spcBef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Проведено исследование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состояния конкурентной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среды</a:t>
            </a:r>
            <a:b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Ленинградской области, приоритетных и социально-значимых рынков, разработка комплекса приоритетных мероприятий для содействия развитию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конкуренции,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включая мероприятия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развитию конкуренции в муниципальных образованиях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Ленинградской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области и оценке удовлетворенности конечного потребителя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126184" y="6361087"/>
            <a:ext cx="396000" cy="360000"/>
          </a:xfrm>
          <a:prstGeom prst="rightArrow">
            <a:avLst/>
          </a:prstGeom>
          <a:solidFill>
            <a:srgbClr val="00C6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4630" y="6372128"/>
            <a:ext cx="860400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3A8A9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СОЗДАНИЕ РАБОЧЕЙ ГРУППЫ ПО РАЗВИТИЮ КОНКУРЕНЦИИ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14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5" name="Picture 6" descr="http://pprog.ru/bitrix/templates/pagemaster_12.2008/images/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6" name="Picture 9" descr="http://pprog.ru/bitrix/templates/pagemaster_12.2008/images/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7" name="AutoShape 12" descr="data:image/jpeg;base64,/9j/4AAQSkZJRgABAQAAAQABAAD/2wCEAAkGBxQREBUUEhQVFBUWFxgYGRYXFxscGRohGhgZFhoYGBocHSghGBolHBgVITEhJikrLjEuGCA/ODMuNygwLi0BCgoKDg0OGxAQGywmHyQvLSw3NCw0LCw3LDcsLy8tLDU0LCwsLCwvLDQsLCwsLywsLCwsLCwsLCwtLCwtLCwsLP/AABEIAN0A5AMBEQACEQEDEQH/xAAcAAEAAwADAQEAAAAAAAAAAAAABQYHAwQIAgH/xABOEAABAwIBBwUKCggFBAMAAAABAAIDBBEhBQYHEjFBURMiYXGBMjVSVHJ0kZKhsxYXIzRCc6OxwdIUM0NigqKy0RVjtPDxJCVT4USTwv/EABsBAQADAQEBAQAAAAAAAAAAAAADBAUCAQYH/8QAOxEAAgECAgUJBwQCAgMBAAAAAAECAwQRIQUSMVFxExQyM0FhscHRIlKBkaHh8BU0U/EjQkNyBiRiNf/aAAwDAQACEQMRAD8A3FAEAQBAEAQBAEAQBAEAQBAQmdmc0OT4OUlN3G4jjB5zzwHADC7t3oBlo0ZVZYI4nNRWLKPmRpRMsxirtRnKOPJyAWa25wjf0bg49vFW69nqxxgRU62Lwkams8sBAEAQBAEAQBAEAQBAEAQBAEAQBAEAQBAEAQBAEAQBAQOd+dMOTodeTnPdcRxA855/Bowu7d0kgGajRlVlgjic1BZnnvL2Wpq2d007tZxwAHctG5rBuaP/AGbkrZp04046sSlKTk8WR67OTTtG+kTkdWlrHfJ4COZx7jgyQ+Bwdu34Yihc2uPtw27ixSq4ZSNjBWYWj9QBAEAQBAEAQBAEAQBAEAQBAEAQBAEAQBAEAQBAV7PPOyLJ0Ou/nSOuI4gcXHifBYMLu+8kBTUaMqssFsOJzUUefMtZXlrJnTTu1nu9DRuawfRaOHXe5JK2oQjCOrEpSk5PFnRXRyEAQGjaN9IRptWmq3EwbGSHbF+67jH/AE9Xc0rm11/aht8fuT0quGTNrY4EAg3BxBGwrKLZ+oAgCAIAgCAIAgCAIAgCAIAgCAIAgCAIAgCArmeud0WTodZ3Pldfk4gcXHifBYN59GKnoUJVXlsOJzUUefcsZUlq5nTTu13u37gNzWj6LRuH4klbMIRgtWJSlJyeLOkujkIAgCAIDQNHOkA0ZbT1JLqY4NdtMP8AePo3buCp3Nrr+1Hb4/cnp1dXJ7DcIpA5oc0hzSAQQbgg4ggjaFk4YFs+kAQBAEAQEbNlyFtSym17zPvzRjqgNLrv8HAYDaVw6kdbV7SxG1quk62Hsrt9CSXZXCAIAgCAIAgCAIAgCAIAgKznvnhFk6K5s+Z4PJxX2/vO8Fg479gU9Cg6r7iOpUUUefsq5SlqpnTTvL5H7Tw4NaNzRuC2YQUFqxKbk28WdRdHIQBAEAQBAEBedHmfrqFwhnJfTE9boifpNG0s4t7RjcGpc2yqe1Hb4k1Orq5PYbrTztkY17HBzXAFrmm4IOIII2hZLTTwZcTxOReAIDjnmaxpc9wa1ouXONgBxJOxeNpZs9jFyerFYszPOzSKX3iortbsMxGJ+rB2D9448AMCqNa67IfM+msNCJYTuPl6+nz3FbzFkIynTkkkl7rkm5OtG8XJ3m5UFu/8qNLSkVzOa7l4o3Rax8MEAQBAEAQBAEAQBAEAQFXz6zyjydFufO8fJxX7Nd/BgPp2DeRPQoOq+4jqVFBd55/ynlCSpldNM8vkeblx9gA3NGwALZhBQWrHYUm23izs5JzfqKka0UZ5MbZXkMiG7u3WB6hc9C8lUjF4du7a/kePJazyW95FlOYkdO5grKh13tDtWnZrCxOB5R5F9h2NK5pznVTdNbN/ovUr3F3Rt5KM2888t3EsE+aNBS6j3U8lTA4DVm5d1+pzWBgB24f8CKm6lXGKlqyXZh/Yr3caOE9TWpvtT8jvx5ByfMP+kipNb/xTsfrnqcX849QPWucKlPrtbDen9jznMa/7eUcd0lg/niQ+UcjxxODJsnQNJNhqiVut5LmSWPYrVOFOosYVH9PNFGrfXdGWrUpL5PPg0zu02jaGoAJppqUH6Qn1vSyRrnD0hVKlwqfRmpfDzRq2zq1VjOnq/HyIzK+h+oZc080cw8F4MbuoHFpPXqryF9F9JYFp0H2MoeVckT0r9SoifEd2sMD5LhzXdhKuQnGaxi8SFxa2nSXRyXPR7nxJQPEUmtJTPd3AuXMLj3UY33O1g27Rjtq3NuqixW0mpVHF4dhvzXXF+PEW9h2LHLhEZx5yQUTLyuu4jmxtxe7qG4dJwUdSrGmsy5aWNW6lhBZdr7F+bjH85c6J653yh1YwbtiaeaOk+G7pPYAsyrWlU27D6+z0fStV7Oct7/MkQiiLxK5qyatdTH/OjHrODfxUlF4VFxKl/HWtqi7n9MzflsHwIQBAEAQBAEAQBAEAQFTz8z1jydHYWfUPHMj3DdrycGX3bSRYbyLFvbuq+4jqVFHiYbFDU5RqXEa00z+c5xwAHhOOxjAMNwGAHBa2MKUdyKecniaBkzM+koqYVFRaqmdhGwj5G43hpxkaMec7A2FgLgmBSq1qnJxyXbv/ALILi6pUaHK7W8l3/bv9STy/VP8A0Cma9xLpHOlPAAc1gAGAFnDAYYKa2px5xNxWSyMm+rTdnTU3i5Ny9PE4cpfLZOgl+lC4wu6trb9QDR/Eu6X+O5nDslmR3H+axp1O2Hsvy8jp5Dy0YCWPHKQPwfGdnlN4O+/0ETXFsqvtRyktjK1neug9WSxg9q9O8+8u5HEQbLCeUp5O5dw/ddwP9lzbXDnjCeUkd3tmqaVWk8ab2Pd3Mtuj58r4Xuke5zA4NYHY2sLkgnG2IHYVm6SUIzSisH2m5oSVWdJyqPFY4LEtqzTbCAo+eGUZW1BjMQmgLG3jezWY/aSdmBxt2BatnQpTpYt4Sx247DB0heXFC4whHGOCyw2lJr8yIay78nO5KX6VLK7DpMb9thwN+zYpZTqUOtWK3ontrmlc9DKW5l7zH0fw0AEklpqjwyOaziIgdnDWOJx2A2WdXuZVMlkjSp0lHPtJzOqepjpnupGtfINxxIG8sb9Jw3A+3YaVVzUcYbTQsoUJ1kq7wj+bdy/O8wipqHyvL5HOe9xuXONyf98NyyG23iz7uEIwiowWCW44l4dhAdrJL9WogPCaI+iRpXUHhJcUQ3CxozX/AMy8GeiVtH54EAQBAEAQBAEAQBAVDP8Az3Zk6PUZZ9S8cxm5o2a8ltjeA2kjrIs29u6rxewiqVNVd5jWSMlz5TqXvfJh3c9Q/EMHTxOFmsHDCwGGpKUaaUYrgim3k5SeS2s0DINFG9wpqcGKlZz5Xk8+QN2vldxO5uwbhgk1yEOUlnN5Lu4GTy7vqvJxyprN96W/0OnnBlT9JmJaLMbzI28GjAYbidv/AArNtR5GGe15sy766dxVxXRWSXcd7PY6s7IhshhYz2X+4hRaPzg5vtbZZ0u8Ksaa2RikfWanysdRTH9pHrM8pmI9OHqry89iUKu54fBnujP8sKlu/wDZYriiuK+ZBaMzGTPLo+TMlNJhIDg0fvNJ+kMNmPoCzr901hLHCa2G3olVpN09XGnLbu48TQ8n0TIImxsFmtFhx6Sekm5WJUqSqScpbWfUUaMaMFCGxHYXBKEBD5azjhpXBsmsXEXs0XIGy5uQNx9Cs0LSpWWMdhRutIUbZqM8cXuOwI4alrHuZiec3WbqyC28bHN3YjiFw3Ok3FP5Zr0JVGlXipOPescn6nWp8t2qn08wDH3vGdz2nZt2O/sV3K3fJKrDNdvd9iKF4lXdCpk+zvXqTKrF4zvSBmVr61TSt5+2SIDuuL2DwuI39e2lcW+PtRPodFaU1MKNZ5dj3dz7vDhszAKgfUBAfTH6pDuBB9BuvU8HicyWMWj0gCts/OD9QBAEAQBAEAQBAU3SDnyzJ7OTjs+pcOazcwH6cnRwbtPVcqzb27qvF7CKpUUeJieT6OfKNWGAmSaZ13Pd/M93BoG7oAG4LVlKNKGPYiqk5s0+vzemgibS00EnIR4lwALpn/Slfb0AbgB1Di1rUceUnJaz+ncZOk6d1VfJwg9RfXv9DutyXNFRNhjieZqk3kNjzWjYxztjb9PFy8denOu5ya1Y7O9/nkcK1rUrRUoRevU29y3N9nx7yRyBmSI3CSdwe4Yhg7kHpJ7rqsO1QXOkXNatNYLeWrLQsaclOq8Xu7PufOc2ak9TO6Vr4rEAAG7SAOJANztxXtpe06UNRpnmkNF1riq6kZLwODN/M+eGdkrnxt1Dewu4kWII2C1wSLru5v6VSm4JPMjstEV6NaNSUllxfoT8OalK15eY9clxdziSMTe2rst1hU3e1nHVxwXcacdF2yk5uOL25+mwmmtAFgLAbgqm0vpJLBH6h6EAQEdlaOImMvawv1tWJzxcB5BLb9BI9Nt9lNSc81FvDtw3FW5jTeq5pY45N9j7Pzf3mf0+VJYsotfUuOs12q++wAi2A8EX1sOtbUqNOds40llt/O8+YhdVad8pV3mng+5Py7SV0jhpMEjXDWIcLg7QLEEEcCT6VX0Zj7UGsi5p3V/x1IvPMmczMvGpiLX/AKyO1z4Q3O6+Kq31tyM8Y7GaGir53NPVn0l9SfnmaxjnuNmtBcSdwAuT6FQbwWLNaMXJqK2s89ZUrOXnklsG8o9zg0C1gTcDDfa1+m6xpy1pNn6HQpclSjTxxwSR1VySnzIMD1FGeraejqCTWiY7ixp9IBW2th+cVFhNrvOdenAQBAEAQBAEBStIWfTKBnJRWfUuGDdojB+m/wDBu/qVq3tnUeL2EVSpq5LaYPVVD5XukkcXvedZznG5JO8rXSSWCKbeObNEzdov0GgDzhUVjb33sh+iOgvOPVbe1R048tVxfRj9X9ihpK5dCjqRftS+i+5I5vTzy1EcYmlALsbSO2DnO38AVPdRpQpSk4r5IybCpXq1401OWGO97O0u2b2XWz1FQzWNw+7Bu1GgN5vTcFx8ocFkXNs6dOEu7PifRWV9GtWqQx2PLgsvHP4liVI1AgCAIAgCAIAgKtpCq2tpQy/Oe8ao383En7h2rQ0bTcquPYjH03WjG31e1tYfArlUf06l5X/5FOLScXs3O6xj7eIV6H/rVtT/AEls7mZNT/3rflP+SG3vW8rIHBaLyMZJt4I1fNLI/wCi04Dh8o/nP6ODewe26+bvLjlqmK2LYfb6NtObUUn0nm/T4Fb0q5e5OIUrDz5ec+25gOA/iI9DTxWRd1MFqLtPrtB2evU5eWyOzj9vHAytZ59WfcMTnuDWAucdgAuTvwA2r1JvJHMpRisZPBHxtXh0egM2JdehpncYIj/I1bNN4wXA/P7yOrcVI7pPxJNdlYIAgCAIAgKPpEz8bQNMMNn1Lhs2iIHY5/F3BvacNtq2tnUeL2eJDUq6uS2mE1E7pHue9xe9xJc5xuSTtJK2EklgiptJTNHI/wCmVsMB7lzrv6GNGs/HdcDVvxcFHWqakHI9hHWlgXfLtfy9Q947m9mDcGtwaAN2GParVtS5Kmo9p8lfXHL15T7OzgiczBonPdO9lg5seownYHPvY9mr7VT0lUSUYvZjj8jS0LRcnUnHbhguLJrN7M801QJXShwaDYAEYkWxx2WJVW5v1Vp6ijgaFloh29blHLHAs5q4xIIy9uuRcM1hrEcbbeKz9SWrrYZGvysNfUxWO7tOZckgQBAEAQBARuWstxUrbyHnHuWDunf2HSVPQt51nhEqXd7Sto4zee7eZXljKb6mUyP34AbmjcAvoqFGNGGrE+Lu7qdzUc5f0SOZsc36S18TC5owkOxuqdoJ2dIHQoL50+Sam8+wt6KjW5dSprFdu7AvOSM2KeB5kaNckktJxDQcQGdm/asiteVakdV5Lx4n0dto2hRm6kVi3s7uB2c4csx0cDpZN2DW73uOxo/3gATuVGpUUI4s2rS1nc1VTh/S3mEZRrn1Er5ZTd7zc8OgDgALAdAWRKTk8Wfd0aMKNNU4bEdZckpdNFWTeUrTKRzYWE/xPu1v8vKexWrSGM8dxiadr6luqa2yf0WfjgS+kDMm+tU0rccXSxNG3eXsHhcW79ox2y3Fvj7USporSuGFGs8ux+T7tz7OGy15jP1snUx/ymj0YfgrFDq48DJ0ksLupxZOqUpBAEAQBAUPSLn62iaYKch1S4YnaIgfpO4v4N7ThYG3bWzqe1LZ4kNWrq5LaYZNK57i57i5ziS5zjcknEkneVrpJLBFQ+EPDQtFMEccdZUy6waGNgDmW1vlDd+rfC4AjPpVWupTnCEdu3PuPKlSFOlKc20tmW3Mn/0PJx2VEzfKZf7mqzyl2v8ARfP7mDyOjn/ySXFfYtWbBpqWnc9s4cx8ndvGpiG9yAduwlZt1y1apg45pbFmbWj+bW9FyjP2W9ryO7LnVSNAvMDfgHH7hgolZV3/AKliWlLSO2a+r8CAybJSPrmytnlkmc8kDUs3FpFsRewGAx3BXKqrxt3BxSijNoStJ3aqRm3NvdgvA7tdn1FG9zBFI5zXFpvqgXBscbnDDgoqejZzSk2sGTVtOUqcnFRbay7CMOkF+uPkWhl8RrEu7DYAehWP0qOHSzKf6/LWXsLDiT1NnlSv1RrODnECxacLm2J2e1U56PrRxeGSNOnpe2ngsXi+78RXs8M5ZhK+BnyQabEg852Fwb/RBBGA9Ku2VnTcFUlnj9DL0ppKsqjow9lL5v0KzS5SmiN2Svaehxx6xsPatGdGnNYSijGp3Vam8Yya+J2ajOKqeLOmfboOr/TZRxtKMXioomnpG6msHN+HgSlFG6toTGBrTU7gWcXMecW3PD/8hVajVtX1v9ZbeKL1KMr205NZzg8u9P8APA+BkenpedWSa7//AARG5/jdu9nWV1zirWyorBb2cqzt7bO5li/dj5v+izZIo5aloMrBBTDuKduGt0ycW9GF94459acKTwg9aXbJ9nD1Ne2pVa6TqLVp9kV28e7u7fGdyllCOmidLK4MY0Yn7gBvJ2ABZ0pKKxZuUaM6s1TprFsxHOrOKSum13XbG24jj8EcTxccLns3LKrVXUePYfb2NjC1p6qzb2v87CFUReCA2jRrkrkKFrnCz5jyh6jgweqAbcXFaltDVhxPitMXHLXLS2Ry9fqWtWDLOOGFrBZoDRcmwFhckuPpJJ7V4lgeyk5PFnIvTwIAgCAz/SPn+KMGnpiHVJHOdtEIO87jIRsbu2ncDctrbX9qWzxIatXVyW0w+SQucXOJc5xJLibkk4kknaSd61ksMkVD5Q8CA0fN1mpkRtv21U9x6mN5P72hR0VjdPuRn6Wlhapb5eB11onzJYazvVB0zPPscFQp/u5cF5GvW/8Azqf/AGfmV5XzIO/kKXVqoTwlZ7XAH2KG5WNGS7mWrKWrcQfejkzli1Kycf5jj6x1vxXNpLWoxfcdaQhq3M13+OZGKwUwgLFnZ8q2nqR+1js7ymYH+38KoWXsOdLc/ozX0n/ljTuF/ssHxX59DoZNyDPPjHGdXw3c1vXc7ey6nq3VKn0nmVKFhcV84xy3vJEj/htJTfOJeXeP2UPc9Tn/APBUHLXFXq46q3v0/suc2tLfrp60t0fX+jv5DzikfURxQwtjhvzo423NiLaznW3XBvhsUFxaRjTc5yxlvZas9IzqVo06UEodqXi2TWRcz4oZDI88o7WJYDsaL4E37p3Sf/aq17+dSKisl4/Y0LXRNKlN1Je08cu71ZKZdy3DRxcpM6w2NaMXOPBo3n2DfZZs6kYLFm9bWtS4nqU19uJjuXstz5TqGgNNrkRQtxtgcf3n2vj6FmVKkqssPofY2tpRsaTbfFv82HF8E63xaX0D+685Cp7p3+o2n8iHwTrfFpfQP7pyFT3R+o2n8iO5kbMqplqI2TQPjiLue42ADRiRt2m1h1ruFvNySksiC50rQhSlKnNOXZx/MzbGtsLDADctQ+KK7nvnP/hscMpZyjHzCN4Bs4Ase7WbuJBaMDt6NqnoUeVbWPYR1J6ixJfJOVIqqFssDw9jthHtBG1rhvBxUU4OD1ZbTtNNYo7i5PQgCAoGk/Pd1C0QQAieRt+ULeaxt7XbcWe/bhsG/cDctbdVPalsRDVqauSMNe4kkkkkkkkm5JOJJJ2knetYqH4h4EAQGlZN7y0f1lT71y4tv3E+CMzTPU0+LOotA+cLDUHWyTH+7UEHta4/iFQjleS74mvU9rRse6XqV5XzIPpjy0gjaDcdmK8axWB1GTjJNdhZ87cmSS1evFG94kYx92tJGLdXEjAdys+yrQhS1ZtLBtGzpO1qVbjXpxb1knkdWHNCpIu8MibxkeAPZcqSV/RWSxfBEENEXLWMkorvfpicn+E0cX66q5Q+DC2/82I+5c8vcT6FPDj6HfNLOl1tXHuj65+RM0OVIjSSilhF6e0jRNztpOs4Y80gX2HeqlShNVo8rLpZZZGhRuqTtp83h0M1rZ8WViqyrVVbtQue+/7Ngw9Vu3tWjChQoLHBLvZjVLq6upauLfcvRE5kbMV7rOqHajfAbYuPWdjfb2KpX0nFZU1j3mla6DnL2qzwW5bS8ZPyfHAzViYGjo2npJ2k9ayKlWdR4zeJ9FRt6dGOrTWCKvnTn9DTXjgtNNswPMZ5ThtP7o7SFSq3MYZLNm9Y6Hq18JVPZj9XwXm/qZTlPKUtTIZJnl7jx2AeC0bGjoCzpzc3iz6uhQp0IalNYIkcx++VN5Z/ocpKHWIraT/Z1OHmjd1rHwoQBAEBnGnP5jD5y33UqvWHWPh5oguOijLs1s5p8ny8pC67TbXjPcPHTwdwcMR0i4N+rRjVWDK8JuLyPQGa2cUWUKcTQ3Avqua4YtcACWnccHA3HFY1WlKnLVZdhNSWKJhRnQQEPnRm5DlCAxTDpY8d0w+E0/eNhUlKrKnLFHMoKSwZ56zlzfmoJzDMOljx3Lx4TfxG0egnapVY1I4xKU4OLwZFKQ4CAIDU8yq+IZHbysImEdTJHbWLdXWaJb4DpVZQm7hqEsMVjv7ivfVKUKClUhrLHDbhhid3/FaLxL7Zyschc/yfQyOd2X8H1ZMZPyjTvo59SlGrEWyGMyEh1+brXthYN9iq1aNWNaGtPN5Y4F+hc287apq0so4PDHaRHwihHc0MA8rnfeFa5pUe2rIofqNFdGhH45+QGeEzf1ccEfkR2/FP0+m+k5Pizz9YqroRiuC+538s5ZnfRU8zZXNJL2Sap1buHcnDZgCe1QULelGvOm1j2rEtXd5XnaU6sZNY4p4ZZlSlmdIbuc556SSfatNRjFZLAw5TnUftNt/MlMn5sVM3cxlo8J/NHtxPYFXqXtGG148My5Q0Xc1dkcF35fcuebmaX6OXOkk1y9hY5oFm2Nrgk4nZ0LKur7lUlFYYPE+gsNFc3blKWOKww7CfoaCOFurExrB0DE9Z2ntVKpUnUeMniadKhTorCnFIiMv540tJcPfryD9nHZzv4tzO0hVqleENu01LXRtxcZxWC3vJff4GZZx571NXdoPIxH6DCbny37T1Cw6CqFS4nPLYj6az0TQt/aftS3vyX9lZAUBqBATmY/fKm8s/0OU1DrEUNJ/s6nDzRu61j4UIAgCAzjTn8xg85b7qVXrDrHw80QXHRRii1CobboN73zecv91Csq+6xcPUt2/RfE0VUicIAgIrOTN+GvgMM7bja1w7pjtzmncfYdhwUlKrKnLWicyipLBnnrOrNybJ85imFwblkg7mQcRwIwu3aOkEE7VGrGrHGJRnFweDIbWUpyLoC76PqkPp62nuL6rKhg+rdqyH1XM9Chl7NaE/h89hXvYcpazS7M/l9jsrSPkSzZl07zK9jmP5OaJ7CdU6ouLgk2w2Edqz7+UdRSTWMWmbOiac+UlCUXqyTWw60GaNW4/qtUcXOaB99/YpJX9BLaQx0RdSfRw4tEpS5gSn9ZKxvkgu++yrz0pBdGL+OXqXaegKj6c0uGfoWWhzWhZAYXl0jC8PIcbYgAYatiNnFZ9S8qSqcosnhga9HRlGFF0ZYtN45/YkqLJkMP6uNjOkNF+07SoJ1pz6TbLdK2pUuhFI5KysjhbrSvbG0fSe4NHpKicks2WadOdR6sE2+7MqGWNJNNFcQNdO7iOaz1iLnsBVad3BbMzXt9B1551Gor5v5LzaKJlvPWrqbgyckw/Qiu30uvrH0gdCqTuJz7cOBu22irahnhi97z+mz82ldAUBpBAEAQE5mP3ypvLP9DlNb9YihpP9nU4eaN3WsfChAEAQGcac/mMHnLfdSq9YdY+HmiC46KMUWoVDbdBve+bzl/uoVlX3WLh6lu36L4miqkThAEAQHFPTskFnta8cHAEe1eptbAdR+QqY7aeA9cTP7LrlJ72eaq3HyM36UbKan/8AqZ/ZOUnvZ5qrcdiHJ0LO5ijbcWwY0YHaMBsXmtLee6q2YHLFTsb3LWt6gB9yOTe1nkYRjsSRyrk6PiWUNF3ENHEmw9JRvA9SbeCISuzyooe6qGOI3R3ef5AbdqhlXprtL1LRl1U2Qfxy8cCuZQ0oxNuIIHyHi8hjfZrH2BQyvI9iNGloCo+smlwz9F9SsZS0g1stw1zYW8I249rnXPaLKvK6qPZkadHQtrT6Scn3+iw8ysVNQ+R2tI90jvCe4uPpKgbbzZqQhGC1YJJd2R382aZstZBHINZj5AHDHEcMMV3SSc0mV72pKnbznF4NI134DUHi49d/5lo83p7j5H9WvPf+i9B8BqDxceu/8yc3p7h+rXnv/Reg+A1B4uPXf+ZOb09w/Vrz3/ovQfAag8XHrv8AzJzenuH6tee/9F6FY0k5tUtLk580EQZI18dnazj3UjWkEFxBFiVPb2dGc9Vrbj4HE9MXkFrKf0RTNHtQH5Rptx1zcfwO9iq1LKdtXinmnsf52m3LSVO9sKjjlJJYrdmvmu831Wj5YIAgCAzjTn8xg85b7qVXrDrHw80QXHRRii1CobboN73zecv91Csq+6xcPUt2/RfE0VUicIAgCAIDo5arXwQukjiMxbiWNNnW3luGJHDbw4LmcnFYpYk1vSjVqKEpauPayhSaVvApb9c1vujKp893I34/+Pe9U+n3OrLpSnPcwRN63Od92quXeS7ESx/8fpLbNv4JepHz6Rq52wxM8mP8xcuHdVHuLEdCWkduL4v0SI12ctfO4M/SJnOcQ0NYQwknAAagauOWqyeGJYVjZ0VraiSW/PxxPyfNiuebvp53ni7nH0k3Xjo1XtTPYX9nBYRnFcMj4+Ctb4tL6qcjU3M6/UbX+RD4LVni03qpyNTcx+oWv8iPz4L1ni03qFORqbmP1C1/kR1soZGqIIzJNBJGxtruc0gC5DRc9ZA7V3TtatSWrFZnFTSlpTjrOa+B2szT/wBwpvrWrmimqqT3nukGpWk2tmBva1j4QIAgCApel/vTL5cPvWK1Z9cvj4EVboGSaOT/AN1pPrD/AEPWjdLGjL87SvSbU1gej1iF0IAgCAzjTn8xg85b7qVXrDrHw80QXHRRii1CobboN73zecv91Csq+6xcPUt2/RfE0VUicIAgCAIAgM30gZk31qmlbjiZYmjbvL2DwuLd+0Y7aVxb4+1E+j0VpXDCjWeXY/J9259nDZmgKoH0wQEpmt8+pvr4/wCsKSj1i4lS/wD21T/qzf1sHwIQBAEBT9Lfeeo64f8AURKzadcvj4EVboMyHR/UEZRpW7QZW9m32Ke9soT/AMyykvqWLPSVSlSlbvOMlgu7h3dx6OWecBAEAQFL0v8AemXy4fesVqz65fHwIq3QMk0dd9aT6w+7etG56qX52lal00ej1iF4IAgCAzjTn8xg85b7qVXrDrHw80QXHRRii1CobboN73zecv8AdQrKvusXD1Ldv0XxNFVInCAIAgCAIAgM20gZk31qmlbjiZYmjbxewceLd+0Y7aVxb4+1E+j0VpXDCjWfB+T7tz7OGzNQVQPpiUzW+fU318f9YUlHrFxKl/8Atqn/AFZv62D4EIAgCAp+lvvPUdcH+oiVm065fHwI63QZjWYnfOk+ub+K07jqpcCpT6aPSqwy+EAQBAUvS/3pl8uH3rFas+uXx8CKt0DJNHXfWk+sPu3rRueql+dpWpdNHo9YheCAIAgM405/MYPOW+6lV6w6x8PNEFx0UYotQqG3aDe983nL/dQrKvusXD1Ldv0XxNEVInCAIAgCAIAgCAzXSBmT3VTSt4mWJo7S9g48W79ox20ri3/2ifSaK0rhhRrPg/J+T8tlKzVP/XU310f9YVSj1i4m1f8A7apwZv62D4EIAgCAp+lvvPUdcH+oiVm065fHwI63QZjWYnfOk+ub+K07jqpcCpT6aPSqwy+EAQBAUvS/3pl8uH3rFas+uXx8CKt0DJNHXfWk+sPu3rRueql+dpWpdNHo9YheCAIAgM405/MYPOW+6lV6w6x8PNEFx0UYotQqG3aDu98vnL/dQrKvusXD1Ldv0TRFSJwgCAIAgCAIAgCAo+Wcyw2ugqqYADlo3SxjZ3YJkZ95HbxvVnQ9tTjvNuhpRu2nQq+60n5PyfwLwrRiBAEAQFP0t956jrg/1ESs2nXL4+BHW6DMazE750n1zfxWncdVLgVKfTR6VWGXwgCAICl6X+9Mvlw+9YrVn1y+PgRVugZJo6760n1h929aNz1UvztK1Lpo9HrELwQBAEBnGnP5jB5y33UqvWHWPh5oguOijFFqFQ27Qd3vl85f7qFZV91i4epbodE0RUicIAgCAIAgCAIAgPmR9gSb4C+AJPYBiT0BAVV2kjJoJBqCCCQQYZgQRgQRyeBVjmlXd9URctDefnxk5N8Z+yl/IveaVt3gOWhvHxk5N8Z+yl/InNK27wHLQ3j4ycm+M/ZS/kTmlbd4DlobyuaRM9qGqybNDBPryOMWq3k5BfVmjecXNA2NJ27lNbW9SFRSksvscVKkXHBGZ5p1jIK6nllOqxkjXOdYmwG+wBJ7FfrRcqbSK8HhJNm3/GTk3xn7KX8iyuaVt3gW+WhvHxk5N8Z+yl/InNK27wHLQ3j4ycm+M/ZS/kTmlbd4Dlobx8ZOTfGfspfyJzStu8By0N5WdI+elFV5Okhgm15HOjIbycg7mRrji5oGwFT21vUhUUpLLM4qVIyjgjOsy66OnyhTyyu1Y2PJc6xNhqOGwAk4kbFdrxcqbitpBBpSTZtfxk5N8Z+yl/Isvmlbd4Frlobx8ZOTfGfspfyJzStu8By0N4+MnJvjP2Uv5E5pW3eA5aG8fGTk3xn7KX8ic0rbvActDeUrStnZSVtJFHTS8o9s4eRqPbYcnI293NA2uHpVq0oTpzbkuwirTjJZGXq+VzbtB3e+Xzl/uoVlX3WLh6luh0TRFSJwgCAIAgCAIAgCAICh6QdHrK0GentHUgY7my23O4P4O7DuIt2906fsy2eBDUpa2a2mHVVO+J7o5Glj2mzmuFiDwIWsmmsUVGsMmcS9PAgCAIAgCAIAgCAIAgCAIAgCAIDbtB3e+Xzl/uoVlX3WLh6luh0TRFSJwgCAIAgCAIAgCAIAgIjK2bNJVPD56eOR4FtZwxtwJG0bfSpIVpwWEWcyhGW1HU+A2T/FIfVXXOKvvM55KG4yPSHmM7J7+Viu+lccDtMROxjzvHB3YcbE6VtcqosHt8SvUp6ua2FLVohCAIAgOzk6gkqJWxQsL5HmzWj2kncBtJOxeSkorF7D1Jt4I3LNnRrSU8AbURsqJTi97hcA+CwHY0cdp9gyKt3OUsYvBFuNGKWeZLfAfJ/icHqBR84q+8zvk4bh8B8n+JweoE5xV95jkobh8B8n+JweoE5xV95jkobh8B8n+JweoE5xV95jkobh8B8n+JweonOKvvMclDcPgPk/xOD1E5xV95jk4bh8B8n+JweonOKvvMcnDcPgPk/xOD1E5xV95jkobiUyVkqGlYWU8bYml2sWtFgSQBfrsB6FHKcpvGTxOlFLYd1cnoQBAEAQBAEAQBAEAQBAEBx1MDZGOY9ocxwIc1wuCDgQRvC9TaeKDWJg2kPMV2T38rDd9K44HaYidjHne3g7sONi7XtrlVFg9viUqlPVzWwpStEQQHayZk+SplbDCwvkebBo9pJ3NG0lczmoLWlsPUm3gj0BmNmbHk2Lc+d4+Ult26jODB7dp3AY1eu6r7i7TpqCLQoCQIAgCAIAgCAIAgCAIAgCAIAgCAIAgCAIAgCAIAgOOogbIxzHtDmuBa5rhcEHAgg7QvU2nig1iYPpDzFdQPMsILqVxwO0xE7GPO9vB3YcbF2vbXKqLB7fEpVKermthVMl5OlqZmwwsL5HnAD2knc0byrE5qC1pbDhJt4I9A5j5nxZOisLPmeBykttv7reDBw37T0Y1eu6r7i5TpqCLMoCQIAgCAIAgCAIAgCAIAgCAIAgCAIAgCAIAgCAIAgCAIDjqIGyMcx7Q5rgQ5rhcEHAgg7QvU2nig1iQ2bGadNk/X5BpvI4kucbuAvcMB8Abh6STipKtadTDWOIQUdhOqI7CAIAgCAIAgCAIAgCAIAgC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269126" y="811714"/>
            <a:ext cx="6986157" cy="74225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ru-RU" sz="2400" b="1" cap="all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10" y="332570"/>
            <a:ext cx="1654201" cy="100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1979640" y="335502"/>
            <a:ext cx="74175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ВНЕДРЕНИЕ НА ТЕРРИТОРИИ ЛЕНИНГРАДСКОЙ ОБЛАСТИ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Номер слайда 6"/>
          <p:cNvSpPr txBox="1">
            <a:spLocks/>
          </p:cNvSpPr>
          <p:nvPr/>
        </p:nvSpPr>
        <p:spPr>
          <a:xfrm>
            <a:off x="7436080" y="6329369"/>
            <a:ext cx="1600540" cy="3639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984A8C-7682-485B-AD81-C68500966BFF}" type="slidenum">
              <a:rPr lang="ru-RU" altLang="ru-RU" b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5</a:t>
            </a:fld>
            <a:endParaRPr lang="ru-RU" altLang="ru-RU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69126" y="1553972"/>
            <a:ext cx="70203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4000" b="1" cap="all" dirty="0" smtClean="0">
                <a:solidFill>
                  <a:srgbClr val="00C0B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2017</a:t>
            </a:r>
            <a:endParaRPr lang="ru-RU" sz="4000" b="1" cap="all" dirty="0">
              <a:solidFill>
                <a:srgbClr val="00C0B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1691600" y="1772770"/>
            <a:ext cx="396000" cy="360000"/>
          </a:xfrm>
          <a:prstGeom prst="rightArrow">
            <a:avLst/>
          </a:prstGeom>
          <a:solidFill>
            <a:srgbClr val="00C6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410" y="2204830"/>
            <a:ext cx="8668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Утверждена Губернатором Ленинградской области 02.06.2017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67680" y="1772770"/>
            <a:ext cx="4680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3A8A9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АКТУАЛИЗАЦИЯ «ДОРОЖНОЙ </a:t>
            </a:r>
            <a:r>
              <a:rPr lang="ru-RU" b="1" dirty="0">
                <a:solidFill>
                  <a:srgbClr val="3A8A9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КАРТЫ»</a:t>
            </a:r>
          </a:p>
        </p:txBody>
      </p:sp>
      <p:pic>
        <p:nvPicPr>
          <p:cNvPr id="21" name="Picture 9" descr="C:\Users\av_aleksandrova\Desktop\соглашение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90" y="27089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рямоугольник 28"/>
          <p:cNvSpPr/>
          <p:nvPr/>
        </p:nvSpPr>
        <p:spPr>
          <a:xfrm>
            <a:off x="2372433" y="2898844"/>
            <a:ext cx="68082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Заключение трехстороннего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соглашения между Правительством Ленинградской области, 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Управлением Федеральной антимонопольной службы по Ленинградской области  и Ассоциацией «Совет муниципальных образований Ленинградской области» по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развитию конкуренции</a:t>
            </a:r>
          </a:p>
        </p:txBody>
      </p:sp>
      <p:pic>
        <p:nvPicPr>
          <p:cNvPr id="30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465317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Прямоугольник 39"/>
          <p:cNvSpPr/>
          <p:nvPr/>
        </p:nvSpPr>
        <p:spPr>
          <a:xfrm>
            <a:off x="2411700" y="5373270"/>
            <a:ext cx="624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Усиление работы по достижению целевых показателей актуализированной «дорожной карты»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524410" y="1412720"/>
            <a:ext cx="1476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4000" b="1" cap="all" dirty="0" smtClean="0">
                <a:solidFill>
                  <a:srgbClr val="EE64A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</a:t>
            </a:r>
            <a:r>
              <a:rPr lang="en-US" sz="4000" b="1" cap="all" dirty="0" smtClean="0">
                <a:solidFill>
                  <a:srgbClr val="EE64A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21</a:t>
            </a:r>
            <a:endParaRPr lang="ru-RU" sz="4000" b="1" cap="all" dirty="0">
              <a:solidFill>
                <a:srgbClr val="EE64A2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2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5" name="Picture 6" descr="http://pprog.ru/bitrix/templates/pagemaster_12.2008/images/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6" name="Picture 9" descr="http://pprog.ru/bitrix/templates/pagemaster_12.2008/images/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7" name="AutoShape 12" descr="data:image/jpeg;base64,/9j/4AAQSkZJRgABAQAAAQABAAD/2wCEAAkGBxQREBUUEhQVFBUWFxgYGRYXFxscGRohGhgZFhoYGBocHSghGBolHBgVITEhJikrLjEuGCA/ODMuNygwLi0BCgoKDg0OGxAQGywmHyQvLSw3NCw0LCw3LDcsLy8tLDU0LCwsLCwvLDQsLCwsLywsLCwsLCwsLCwtLCwtLCwsLP/AABEIAN0A5AMBEQACEQEDEQH/xAAcAAEAAwADAQEAAAAAAAAAAAAABQYHAwQIAgH/xABOEAABAwIBBwUKCggFBAMAAAABAAIDBBEhBQYHEjFBURMiYXGBMjVSVHJ0kZKhsxYXIzRCc6OxwdIUM0NigqKy0RVjtPDxJCVT4USTwv/EABsBAQADAQEBAQAAAAAAAAAAAAADBAUCAQYH/8QAOxEAAgECAgUJBwQCAgMBAAAAAAECAwQRIQUSMVFxExQyM0FhscHRIlKBkaHh8BU0U/EjQkNyBiRiNf/aAAwDAQACEQMRAD8A3FAEAQBAEAQBAEAQBAEAQBAQmdmc0OT4OUlN3G4jjB5zzwHADC7t3oBlo0ZVZYI4nNRWLKPmRpRMsxirtRnKOPJyAWa25wjf0bg49vFW69nqxxgRU62Lwkams8sBAEAQBAEAQBAEAQBAEAQBAEAQBAEAQBAEAQBAEAQBAQOd+dMOTodeTnPdcRxA855/Bowu7d0kgGajRlVlgjic1BZnnvL2Wpq2d007tZxwAHctG5rBuaP/AGbkrZp04046sSlKTk8WR67OTTtG+kTkdWlrHfJ4COZx7jgyQ+Bwdu34Yihc2uPtw27ixSq4ZSNjBWYWj9QBAEAQBAEAQBAEAQBAEAQBAEAQBAEAQBAEAQBAV7PPOyLJ0Ou/nSOuI4gcXHifBYMLu+8kBTUaMqssFsOJzUUefMtZXlrJnTTu1nu9DRuawfRaOHXe5JK2oQjCOrEpSk5PFnRXRyEAQGjaN9IRptWmq3EwbGSHbF+67jH/AE9Xc0rm11/aht8fuT0quGTNrY4EAg3BxBGwrKLZ+oAgCAIAgCAIAgCAIAgCAIAgCAIAgCAIAgCArmeud0WTodZ3Pldfk4gcXHifBYN59GKnoUJVXlsOJzUUefcsZUlq5nTTu13u37gNzWj6LRuH4klbMIRgtWJSlJyeLOkujkIAgCAIDQNHOkA0ZbT1JLqY4NdtMP8AePo3buCp3Nrr+1Hb4/cnp1dXJ7DcIpA5oc0hzSAQQbgg4ggjaFk4YFs+kAQBAEAQEbNlyFtSym17zPvzRjqgNLrv8HAYDaVw6kdbV7SxG1quk62Hsrt9CSXZXCAIAgCAIAgCAIAgCAIAgKznvnhFk6K5s+Z4PJxX2/vO8Fg479gU9Cg6r7iOpUUUefsq5SlqpnTTvL5H7Tw4NaNzRuC2YQUFqxKbk28WdRdHIQBAEAQBAEBedHmfrqFwhnJfTE9boifpNG0s4t7RjcGpc2yqe1Hb4k1Orq5PYbrTztkY17HBzXAFrmm4IOIII2hZLTTwZcTxOReAIDjnmaxpc9wa1ouXONgBxJOxeNpZs9jFyerFYszPOzSKX3iortbsMxGJ+rB2D9448AMCqNa67IfM+msNCJYTuPl6+nz3FbzFkIynTkkkl7rkm5OtG8XJ3m5UFu/8qNLSkVzOa7l4o3Rax8MEAQBAEAQBAEAQBAEAQFXz6zyjydFufO8fJxX7Nd/BgPp2DeRPQoOq+4jqVFBd55/ynlCSpldNM8vkeblx9gA3NGwALZhBQWrHYUm23izs5JzfqKka0UZ5MbZXkMiG7u3WB6hc9C8lUjF4du7a/kePJazyW95FlOYkdO5grKh13tDtWnZrCxOB5R5F9h2NK5pznVTdNbN/ovUr3F3Rt5KM2888t3EsE+aNBS6j3U8lTA4DVm5d1+pzWBgB24f8CKm6lXGKlqyXZh/Yr3caOE9TWpvtT8jvx5ByfMP+kipNb/xTsfrnqcX849QPWucKlPrtbDen9jznMa/7eUcd0lg/niQ+UcjxxODJsnQNJNhqiVut5LmSWPYrVOFOosYVH9PNFGrfXdGWrUpL5PPg0zu02jaGoAJppqUH6Qn1vSyRrnD0hVKlwqfRmpfDzRq2zq1VjOnq/HyIzK+h+oZc080cw8F4MbuoHFpPXqryF9F9JYFp0H2MoeVckT0r9SoifEd2sMD5LhzXdhKuQnGaxi8SFxa2nSXRyXPR7nxJQPEUmtJTPd3AuXMLj3UY33O1g27Rjtq3NuqixW0mpVHF4dhvzXXF+PEW9h2LHLhEZx5yQUTLyuu4jmxtxe7qG4dJwUdSrGmsy5aWNW6lhBZdr7F+bjH85c6J653yh1YwbtiaeaOk+G7pPYAsyrWlU27D6+z0fStV7Oct7/MkQiiLxK5qyatdTH/OjHrODfxUlF4VFxKl/HWtqi7n9MzflsHwIQBAEAQBAEAQBAEAQFTz8z1jydHYWfUPHMj3DdrycGX3bSRYbyLFvbuq+4jqVFHiYbFDU5RqXEa00z+c5xwAHhOOxjAMNwGAHBa2MKUdyKecniaBkzM+koqYVFRaqmdhGwj5G43hpxkaMec7A2FgLgmBSq1qnJxyXbv/ALILi6pUaHK7W8l3/bv9STy/VP8A0Cma9xLpHOlPAAc1gAGAFnDAYYKa2px5xNxWSyMm+rTdnTU3i5Ny9PE4cpfLZOgl+lC4wu6trb9QDR/Eu6X+O5nDslmR3H+axp1O2Hsvy8jp5Dy0YCWPHKQPwfGdnlN4O+/0ETXFsqvtRyktjK1neug9WSxg9q9O8+8u5HEQbLCeUp5O5dw/ddwP9lzbXDnjCeUkd3tmqaVWk8ab2Pd3Mtuj58r4Xuke5zA4NYHY2sLkgnG2IHYVm6SUIzSisH2m5oSVWdJyqPFY4LEtqzTbCAo+eGUZW1BjMQmgLG3jezWY/aSdmBxt2BatnQpTpYt4Sx247DB0heXFC4whHGOCyw2lJr8yIay78nO5KX6VLK7DpMb9thwN+zYpZTqUOtWK3ontrmlc9DKW5l7zH0fw0AEklpqjwyOaziIgdnDWOJx2A2WdXuZVMlkjSp0lHPtJzOqepjpnupGtfINxxIG8sb9Jw3A+3YaVVzUcYbTQsoUJ1kq7wj+bdy/O8wipqHyvL5HOe9xuXONyf98NyyG23iz7uEIwiowWCW44l4dhAdrJL9WogPCaI+iRpXUHhJcUQ3CxozX/AMy8GeiVtH54EAQBAEAQBAEAQBAVDP8Az3Zk6PUZZ9S8cxm5o2a8ltjeA2kjrIs29u6rxewiqVNVd5jWSMlz5TqXvfJh3c9Q/EMHTxOFmsHDCwGGpKUaaUYrgim3k5SeS2s0DINFG9wpqcGKlZz5Xk8+QN2vldxO5uwbhgk1yEOUlnN5Lu4GTy7vqvJxyprN96W/0OnnBlT9JmJaLMbzI28GjAYbidv/AArNtR5GGe15sy766dxVxXRWSXcd7PY6s7IhshhYz2X+4hRaPzg5vtbZZ0u8Ksaa2RikfWanysdRTH9pHrM8pmI9OHqry89iUKu54fBnujP8sKlu/wDZYriiuK+ZBaMzGTPLo+TMlNJhIDg0fvNJ+kMNmPoCzr901hLHCa2G3olVpN09XGnLbu48TQ8n0TIImxsFmtFhx6Sekm5WJUqSqScpbWfUUaMaMFCGxHYXBKEBD5azjhpXBsmsXEXs0XIGy5uQNx9Cs0LSpWWMdhRutIUbZqM8cXuOwI4alrHuZiec3WbqyC28bHN3YjiFw3Ok3FP5Zr0JVGlXipOPescn6nWp8t2qn08wDH3vGdz2nZt2O/sV3K3fJKrDNdvd9iKF4lXdCpk+zvXqTKrF4zvSBmVr61TSt5+2SIDuuL2DwuI39e2lcW+PtRPodFaU1MKNZ5dj3dz7vDhszAKgfUBAfTH6pDuBB9BuvU8HicyWMWj0gCts/OD9QBAEAQBAEAQBAU3SDnyzJ7OTjs+pcOazcwH6cnRwbtPVcqzb27qvF7CKpUUeJieT6OfKNWGAmSaZ13Pd/M93BoG7oAG4LVlKNKGPYiqk5s0+vzemgibS00EnIR4lwALpn/Slfb0AbgB1Di1rUceUnJaz+ncZOk6d1VfJwg9RfXv9DutyXNFRNhjieZqk3kNjzWjYxztjb9PFy8denOu5ya1Y7O9/nkcK1rUrRUoRevU29y3N9nx7yRyBmSI3CSdwe4Yhg7kHpJ7rqsO1QXOkXNatNYLeWrLQsaclOq8Xu7PufOc2ak9TO6Vr4rEAAG7SAOJANztxXtpe06UNRpnmkNF1riq6kZLwODN/M+eGdkrnxt1Dewu4kWII2C1wSLru5v6VSm4JPMjstEV6NaNSUllxfoT8OalK15eY9clxdziSMTe2rst1hU3e1nHVxwXcacdF2yk5uOL25+mwmmtAFgLAbgqm0vpJLBH6h6EAQEdlaOImMvawv1tWJzxcB5BLb9BI9Nt9lNSc81FvDtw3FW5jTeq5pY45N9j7Pzf3mf0+VJYsotfUuOs12q++wAi2A8EX1sOtbUqNOds40llt/O8+YhdVad8pV3mng+5Py7SV0jhpMEjXDWIcLg7QLEEEcCT6VX0Zj7UGsi5p3V/x1IvPMmczMvGpiLX/AKyO1z4Q3O6+Kq31tyM8Y7GaGir53NPVn0l9SfnmaxjnuNmtBcSdwAuT6FQbwWLNaMXJqK2s89ZUrOXnklsG8o9zg0C1gTcDDfa1+m6xpy1pNn6HQpclSjTxxwSR1VySnzIMD1FGeraejqCTWiY7ixp9IBW2th+cVFhNrvOdenAQBAEAQBAEBStIWfTKBnJRWfUuGDdojB+m/wDBu/qVq3tnUeL2EVSpq5LaYPVVD5XukkcXvedZznG5JO8rXSSWCKbeObNEzdov0GgDzhUVjb33sh+iOgvOPVbe1R048tVxfRj9X9ihpK5dCjqRftS+i+5I5vTzy1EcYmlALsbSO2DnO38AVPdRpQpSk4r5IybCpXq1401OWGO97O0u2b2XWz1FQzWNw+7Bu1GgN5vTcFx8ocFkXNs6dOEu7PifRWV9GtWqQx2PLgsvHP4liVI1AgCAIAgCAIAgKtpCq2tpQy/Oe8ao383En7h2rQ0bTcquPYjH03WjG31e1tYfArlUf06l5X/5FOLScXs3O6xj7eIV6H/rVtT/AEls7mZNT/3rflP+SG3vW8rIHBaLyMZJt4I1fNLI/wCi04Dh8o/nP6ODewe26+bvLjlqmK2LYfb6NtObUUn0nm/T4Fb0q5e5OIUrDz5ec+25gOA/iI9DTxWRd1MFqLtPrtB2evU5eWyOzj9vHAytZ59WfcMTnuDWAucdgAuTvwA2r1JvJHMpRisZPBHxtXh0egM2JdehpncYIj/I1bNN4wXA/P7yOrcVI7pPxJNdlYIAgCAIAgKPpEz8bQNMMNn1Lhs2iIHY5/F3BvacNtq2tnUeL2eJDUq6uS2mE1E7pHue9xe9xJc5xuSTtJK2EklgiptJTNHI/wCmVsMB7lzrv6GNGs/HdcDVvxcFHWqakHI9hHWlgXfLtfy9Q947m9mDcGtwaAN2GParVtS5Kmo9p8lfXHL15T7OzgiczBonPdO9lg5seownYHPvY9mr7VT0lUSUYvZjj8jS0LRcnUnHbhguLJrN7M801QJXShwaDYAEYkWxx2WJVW5v1Vp6ijgaFloh29blHLHAs5q4xIIy9uuRcM1hrEcbbeKz9SWrrYZGvysNfUxWO7tOZckgQBAEAQBARuWstxUrbyHnHuWDunf2HSVPQt51nhEqXd7Sto4zee7eZXljKb6mUyP34AbmjcAvoqFGNGGrE+Lu7qdzUc5f0SOZsc36S18TC5owkOxuqdoJ2dIHQoL50+Sam8+wt6KjW5dSprFdu7AvOSM2KeB5kaNckktJxDQcQGdm/asiteVakdV5Lx4n0dto2hRm6kVi3s7uB2c4csx0cDpZN2DW73uOxo/3gATuVGpUUI4s2rS1nc1VTh/S3mEZRrn1Er5ZTd7zc8OgDgALAdAWRKTk8Wfd0aMKNNU4bEdZckpdNFWTeUrTKRzYWE/xPu1v8vKexWrSGM8dxiadr6luqa2yf0WfjgS+kDMm+tU0rccXSxNG3eXsHhcW79ox2y3Fvj7USporSuGFGs8ux+T7tz7OGy15jP1snUx/ymj0YfgrFDq48DJ0ksLupxZOqUpBAEAQBAUPSLn62iaYKch1S4YnaIgfpO4v4N7ThYG3bWzqe1LZ4kNWrq5LaYZNK57i57i5ziS5zjcknEkneVrpJLBFQ+EPDQtFMEccdZUy6waGNgDmW1vlDd+rfC4AjPpVWupTnCEdu3PuPKlSFOlKc20tmW3Mn/0PJx2VEzfKZf7mqzyl2v8ARfP7mDyOjn/ySXFfYtWbBpqWnc9s4cx8ndvGpiG9yAduwlZt1y1apg45pbFmbWj+bW9FyjP2W9ryO7LnVSNAvMDfgHH7hgolZV3/AKliWlLSO2a+r8CAybJSPrmytnlkmc8kDUs3FpFsRewGAx3BXKqrxt3BxSijNoStJ3aqRm3NvdgvA7tdn1FG9zBFI5zXFpvqgXBscbnDDgoqejZzSk2sGTVtOUqcnFRbay7CMOkF+uPkWhl8RrEu7DYAehWP0qOHSzKf6/LWXsLDiT1NnlSv1RrODnECxacLm2J2e1U56PrRxeGSNOnpe2ngsXi+78RXs8M5ZhK+BnyQabEg852Fwb/RBBGA9Ku2VnTcFUlnj9DL0ppKsqjow9lL5v0KzS5SmiN2Svaehxx6xsPatGdGnNYSijGp3Vam8Yya+J2ajOKqeLOmfboOr/TZRxtKMXioomnpG6msHN+HgSlFG6toTGBrTU7gWcXMecW3PD/8hVajVtX1v9ZbeKL1KMr205NZzg8u9P8APA+BkenpedWSa7//AARG5/jdu9nWV1zirWyorBb2cqzt7bO5li/dj5v+izZIo5aloMrBBTDuKduGt0ycW9GF94459acKTwg9aXbJ9nD1Ne2pVa6TqLVp9kV28e7u7fGdyllCOmidLK4MY0Yn7gBvJ2ABZ0pKKxZuUaM6s1TprFsxHOrOKSum13XbG24jj8EcTxccLns3LKrVXUePYfb2NjC1p6qzb2v87CFUReCA2jRrkrkKFrnCz5jyh6jgweqAbcXFaltDVhxPitMXHLXLS2Ry9fqWtWDLOOGFrBZoDRcmwFhckuPpJJ7V4lgeyk5PFnIvTwIAgCAz/SPn+KMGnpiHVJHOdtEIO87jIRsbu2ncDctrbX9qWzxIatXVyW0w+SQucXOJc5xJLibkk4kknaSd61ksMkVD5Q8CA0fN1mpkRtv21U9x6mN5P72hR0VjdPuRn6Wlhapb5eB11onzJYazvVB0zPPscFQp/u5cF5GvW/8Azqf/AGfmV5XzIO/kKXVqoTwlZ7XAH2KG5WNGS7mWrKWrcQfejkzli1Kycf5jj6x1vxXNpLWoxfcdaQhq3M13+OZGKwUwgLFnZ8q2nqR+1js7ymYH+38KoWXsOdLc/ozX0n/ljTuF/ssHxX59DoZNyDPPjHGdXw3c1vXc7ey6nq3VKn0nmVKFhcV84xy3vJEj/htJTfOJeXeP2UPc9Tn/APBUHLXFXq46q3v0/suc2tLfrp60t0fX+jv5DzikfURxQwtjhvzo423NiLaznW3XBvhsUFxaRjTc5yxlvZas9IzqVo06UEodqXi2TWRcz4oZDI88o7WJYDsaL4E37p3Sf/aq17+dSKisl4/Y0LXRNKlN1Je08cu71ZKZdy3DRxcpM6w2NaMXOPBo3n2DfZZs6kYLFm9bWtS4nqU19uJjuXstz5TqGgNNrkRQtxtgcf3n2vj6FmVKkqssPofY2tpRsaTbfFv82HF8E63xaX0D+685Cp7p3+o2n8iHwTrfFpfQP7pyFT3R+o2n8iO5kbMqplqI2TQPjiLue42ADRiRt2m1h1ruFvNySksiC50rQhSlKnNOXZx/MzbGtsLDADctQ+KK7nvnP/hscMpZyjHzCN4Bs4Ase7WbuJBaMDt6NqnoUeVbWPYR1J6ixJfJOVIqqFssDw9jthHtBG1rhvBxUU4OD1ZbTtNNYo7i5PQgCAoGk/Pd1C0QQAieRt+ULeaxt7XbcWe/bhsG/cDctbdVPalsRDVqauSMNe4kkkkkkkkm5JOJJJ2knetYqH4h4EAQGlZN7y0f1lT71y4tv3E+CMzTPU0+LOotA+cLDUHWyTH+7UEHta4/iFQjleS74mvU9rRse6XqV5XzIPpjy0gjaDcdmK8axWB1GTjJNdhZ87cmSS1evFG94kYx92tJGLdXEjAdys+yrQhS1ZtLBtGzpO1qVbjXpxb1knkdWHNCpIu8MibxkeAPZcqSV/RWSxfBEENEXLWMkorvfpicn+E0cX66q5Q+DC2/82I+5c8vcT6FPDj6HfNLOl1tXHuj65+RM0OVIjSSilhF6e0jRNztpOs4Y80gX2HeqlShNVo8rLpZZZGhRuqTtp83h0M1rZ8WViqyrVVbtQue+/7Ngw9Vu3tWjChQoLHBLvZjVLq6upauLfcvRE5kbMV7rOqHajfAbYuPWdjfb2KpX0nFZU1j3mla6DnL2qzwW5bS8ZPyfHAzViYGjo2npJ2k9ayKlWdR4zeJ9FRt6dGOrTWCKvnTn9DTXjgtNNswPMZ5ThtP7o7SFSq3MYZLNm9Y6Hq18JVPZj9XwXm/qZTlPKUtTIZJnl7jx2AeC0bGjoCzpzc3iz6uhQp0IalNYIkcx++VN5Z/ocpKHWIraT/Z1OHmjd1rHwoQBAEBnGnP5jD5y33UqvWHWPh5oguOijLs1s5p8ny8pC67TbXjPcPHTwdwcMR0i4N+rRjVWDK8JuLyPQGa2cUWUKcTQ3Avqua4YtcACWnccHA3HFY1WlKnLVZdhNSWKJhRnQQEPnRm5DlCAxTDpY8d0w+E0/eNhUlKrKnLFHMoKSwZ56zlzfmoJzDMOljx3Lx4TfxG0egnapVY1I4xKU4OLwZFKQ4CAIDU8yq+IZHbysImEdTJHbWLdXWaJb4DpVZQm7hqEsMVjv7ivfVKUKClUhrLHDbhhid3/FaLxL7Zyschc/yfQyOd2X8H1ZMZPyjTvo59SlGrEWyGMyEh1+brXthYN9iq1aNWNaGtPN5Y4F+hc287apq0so4PDHaRHwihHc0MA8rnfeFa5pUe2rIofqNFdGhH45+QGeEzf1ccEfkR2/FP0+m+k5Pizz9YqroRiuC+538s5ZnfRU8zZXNJL2Sap1buHcnDZgCe1QULelGvOm1j2rEtXd5XnaU6sZNY4p4ZZlSlmdIbuc556SSfatNRjFZLAw5TnUftNt/MlMn5sVM3cxlo8J/NHtxPYFXqXtGG148My5Q0Xc1dkcF35fcuebmaX6OXOkk1y9hY5oFm2Nrgk4nZ0LKur7lUlFYYPE+gsNFc3blKWOKww7CfoaCOFurExrB0DE9Z2ntVKpUnUeMniadKhTorCnFIiMv540tJcPfryD9nHZzv4tzO0hVqleENu01LXRtxcZxWC3vJff4GZZx571NXdoPIxH6DCbny37T1Cw6CqFS4nPLYj6az0TQt/aftS3vyX9lZAUBqBATmY/fKm8s/0OU1DrEUNJ/s6nDzRu61j4UIAgCAzjTn8xg85b7qVXrDrHw80QXHRRii1CobboN73zecv91Csq+6xcPUt2/RfE0VUicIAgIrOTN+GvgMM7bja1w7pjtzmncfYdhwUlKrKnLWicyipLBnnrOrNybJ85imFwblkg7mQcRwIwu3aOkEE7VGrGrHGJRnFweDIbWUpyLoC76PqkPp62nuL6rKhg+rdqyH1XM9Chl7NaE/h89hXvYcpazS7M/l9jsrSPkSzZl07zK9jmP5OaJ7CdU6ouLgk2w2Edqz7+UdRSTWMWmbOiac+UlCUXqyTWw60GaNW4/qtUcXOaB99/YpJX9BLaQx0RdSfRw4tEpS5gSn9ZKxvkgu++yrz0pBdGL+OXqXaegKj6c0uGfoWWhzWhZAYXl0jC8PIcbYgAYatiNnFZ9S8qSqcosnhga9HRlGFF0ZYtN45/YkqLJkMP6uNjOkNF+07SoJ1pz6TbLdK2pUuhFI5KysjhbrSvbG0fSe4NHpKicks2WadOdR6sE2+7MqGWNJNNFcQNdO7iOaz1iLnsBVad3BbMzXt9B1551Gor5v5LzaKJlvPWrqbgyckw/Qiu30uvrH0gdCqTuJz7cOBu22irahnhi97z+mz82ldAUBpBAEAQE5mP3ypvLP9DlNb9YihpP9nU4eaN3WsfChAEAQGcac/mMHnLfdSq9YdY+HmiC46KMUWoVDbdBve+bzl/uoVlX3WLh6lu36L4miqkThAEAQHFPTskFnta8cHAEe1eptbAdR+QqY7aeA9cTP7LrlJ72eaq3HyM36UbKan/8AqZ/ZOUnvZ5qrcdiHJ0LO5ijbcWwY0YHaMBsXmtLee6q2YHLFTsb3LWt6gB9yOTe1nkYRjsSRyrk6PiWUNF3ENHEmw9JRvA9SbeCISuzyooe6qGOI3R3ef5AbdqhlXprtL1LRl1U2Qfxy8cCuZQ0oxNuIIHyHi8hjfZrH2BQyvI9iNGloCo+smlwz9F9SsZS0g1stw1zYW8I249rnXPaLKvK6qPZkadHQtrT6Scn3+iw8ysVNQ+R2tI90jvCe4uPpKgbbzZqQhGC1YJJd2R382aZstZBHINZj5AHDHEcMMV3SSc0mV72pKnbznF4NI134DUHi49d/5lo83p7j5H9WvPf+i9B8BqDxceu/8yc3p7h+rXnv/Reg+A1B4uPXf+ZOb09w/Vrz3/ovQfAag8XHrv8AzJzenuH6tee/9F6FY0k5tUtLk580EQZI18dnazj3UjWkEFxBFiVPb2dGc9Vrbj4HE9MXkFrKf0RTNHtQH5Rptx1zcfwO9iq1LKdtXinmnsf52m3LSVO9sKjjlJJYrdmvmu831Wj5YIAgCAzjTn8xg85b7qVXrDrHw80QXHRRii1CobboN73zecv91Csq+6xcPUt2/RfE0VUicIAgCAIDo5arXwQukjiMxbiWNNnW3luGJHDbw4LmcnFYpYk1vSjVqKEpauPayhSaVvApb9c1vujKp893I34/+Pe9U+n3OrLpSnPcwRN63Od92quXeS7ESx/8fpLbNv4JepHz6Rq52wxM8mP8xcuHdVHuLEdCWkduL4v0SI12ctfO4M/SJnOcQ0NYQwknAAagauOWqyeGJYVjZ0VraiSW/PxxPyfNiuebvp53ni7nH0k3Xjo1XtTPYX9nBYRnFcMj4+Ctb4tL6qcjU3M6/UbX+RD4LVni03qpyNTcx+oWv8iPz4L1ni03qFORqbmP1C1/kR1soZGqIIzJNBJGxtruc0gC5DRc9ZA7V3TtatSWrFZnFTSlpTjrOa+B2szT/wBwpvrWrmimqqT3nukGpWk2tmBva1j4QIAgCApel/vTL5cPvWK1Z9cvj4EVboGSaOT/AN1pPrD/AEPWjdLGjL87SvSbU1gej1iF0IAgCAzjTn8xg85b7qVXrDrHw80QXHRRii1CobboN73zecv91Csq+6xcPUt2/RfE0VUicIAgCAIAgM30gZk31qmlbjiZYmjbvL2DwuLd+0Y7aVxb4+1E+j0VpXDCjWeXY/J9259nDZmgKoH0wQEpmt8+pvr4/wCsKSj1i4lS/wD21T/qzf1sHwIQBAEBT9Lfeeo64f8AURKzadcvj4EVboMyHR/UEZRpW7QZW9m32Ke9soT/AMyykvqWLPSVSlSlbvOMlgu7h3dx6OWecBAEAQFL0v8AemXy4fesVqz65fHwIq3QMk0dd9aT6w+7etG56qX52lal00ej1iF4IAgCAzjTn8xg85b7qVXrDrHw80QXHRRii1CobboN73zecv8AdQrKvusXD1Ldv0XxNFVInCAIAgCAIAgM20gZk31qmlbjiZYmjbxewceLd+0Y7aVxb4+1E+j0VpXDCjWfB+T7tz7OGzNQVQPpiUzW+fU318f9YUlHrFxKl/8Atqn/AFZv62D4EIAgCAp+lvvPUdcH+oiVm065fHwI63QZjWYnfOk+ub+K07jqpcCpT6aPSqwy+EAQBAUvS/3pl8uH3rFas+uXx8CKt0DJNHXfWk+sPu3rRueql+dpWpdNHo9YheCAIAgM405/MYPOW+6lV6w6x8PNEFx0UYotQqG3aDe983nL/dQrKvusXD1Ldv0XxNEVInCAIAgCAIAgCAzXSBmT3VTSt4mWJo7S9g48W79ox20ri3/2ifSaK0rhhRrPg/J+T8tlKzVP/XU310f9YVSj1i4m1f8A7apwZv62D4EIAgCAp+lvvPUdcH+oiVm065fHwI63QZjWYnfOk+ub+K07jqpcCpT6aPSqwy+EAQBAUvS/3pl8uH3rFas+uXx8CKt0DJNHXfWk+sPu3rRueql+dpWpdNHo9YheCAIAgM405/MYPOW+6lV6w6x8PNEFx0UYotQqG3aDu98vnL/dQrKvusXD1Ldv0TRFSJwgCAIAgCAIAgCAo+Wcyw2ugqqYADlo3SxjZ3YJkZ95HbxvVnQ9tTjvNuhpRu2nQq+60n5PyfwLwrRiBAEAQFP0t956jrg/1ESs2nXL4+BHW6DMazE750n1zfxWncdVLgVKfTR6VWGXwgCAICl6X+9Mvlw+9YrVn1y+PgRVugZJo6760n1h929aNz1UvztK1Lpo9HrELwQBAEBnGnP5jB5y33UqvWHWPh5oguOijFFqFQ27Qd3vl85f7qFZV91i4epbodE0RUicIAgCAIAgCAIAgPmR9gSb4C+AJPYBiT0BAVV2kjJoJBqCCCQQYZgQRgQRyeBVjmlXd9URctDefnxk5N8Z+yl/IveaVt3gOWhvHxk5N8Z+yl/InNK27wHLQ3j4ycm+M/ZS/kTmlbd4DlobyuaRM9qGqybNDBPryOMWq3k5BfVmjecXNA2NJ27lNbW9SFRSksvscVKkXHBGZ5p1jIK6nllOqxkjXOdYmwG+wBJ7FfrRcqbSK8HhJNm3/GTk3xn7KX8iyuaVt3gW+WhvHxk5N8Z+yl/InNK27wHLQ3j4ycm+M/ZS/kTmlbd4Dlobx8ZOTfGfspfyJzStu8By0N5WdI+elFV5Okhgm15HOjIbycg7mRrji5oGwFT21vUhUUpLLM4qVIyjgjOsy66OnyhTyyu1Y2PJc6xNhqOGwAk4kbFdrxcqbitpBBpSTZtfxk5N8Z+yl/Isvmlbd4Frlobx8ZOTfGfspfyJzStu8By0N4+MnJvjP2Uv5E5pW3eA5aG8fGTk3xn7KX8ic0rbvActDeUrStnZSVtJFHTS8o9s4eRqPbYcnI293NA2uHpVq0oTpzbkuwirTjJZGXq+VzbtB3e+Xzl/uoVlX3WLh6luh0TRFSJwgCAIAgCAIAgCAICh6QdHrK0GentHUgY7my23O4P4O7DuIt2906fsy2eBDUpa2a2mHVVO+J7o5Glj2mzmuFiDwIWsmmsUVGsMmcS9PAgCAIAgCAIAgCAIAgCAIAgCAIDbtB3e+Xzl/uoVlX3WLh6luh0TRFSJwgCAIAgCAIAgCAIAgIjK2bNJVPD56eOR4FtZwxtwJG0bfSpIVpwWEWcyhGW1HU+A2T/FIfVXXOKvvM55KG4yPSHmM7J7+Viu+lccDtMROxjzvHB3YcbE6VtcqosHt8SvUp6ua2FLVohCAIAgOzk6gkqJWxQsL5HmzWj2kncBtJOxeSkorF7D1Jt4I3LNnRrSU8AbURsqJTi97hcA+CwHY0cdp9gyKt3OUsYvBFuNGKWeZLfAfJ/icHqBR84q+8zvk4bh8B8n+JweoE5xV95jkobh8B8n+JweoE5xV95jkobh8B8n+JweoE5xV95jkobh8B8n+JweonOKvvMclDcPgPk/xOD1E5xV95jk4bh8B8n+JweonOKvvMcnDcPgPk/xOD1E5xV95jkobiUyVkqGlYWU8bYml2sWtFgSQBfrsB6FHKcpvGTxOlFLYd1cnoQBAEAQBAEAQBAEAQBAEBx1MDZGOY9ocxwIc1wuCDgQRvC9TaeKDWJg2kPMV2T38rDd9K44HaYidjHne3g7sONi7XtrlVFg9viUqlPVzWwpStEQQHayZk+SplbDCwvkebBo9pJ3NG0lczmoLWlsPUm3gj0BmNmbHk2Lc+d4+Ult26jODB7dp3AY1eu6r7i7TpqCLQoCQIAgCAIAgCAIAgCAIAgCAIAgCAIAgCAIAgCAIAgOOogbIxzHtDmuBa5rhcEHAgg7QvU2nig1iYPpDzFdQPMsILqVxwO0xE7GPO9vB3YcbF2vbXKqLB7fEpVKermthVMl5OlqZmwwsL5HnAD2knc0byrE5qC1pbDhJt4I9A5j5nxZOisLPmeBykttv7reDBw37T0Y1eu6r7i5TpqCLMoCQIAgCAIAgCAIAgCAIAgCAIAgCAIAgCAIAgCAIAgCAIDjqIGyMcx7Q5rgQ5rhcEHAgg7QvU2nig1iQ2bGadNk/X5BpvI4kucbuAvcMB8Abh6STipKtadTDWOIQUdhOqI7CAIAgCAIAgCAIAgCAIAgC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10" y="476590"/>
            <a:ext cx="1654201" cy="100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2123660" y="407512"/>
            <a:ext cx="82811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достижения По реализации </a:t>
            </a:r>
            <a:br>
              <a:rPr lang="ru-RU" sz="3200" b="1" cap="all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sz="2000" b="1" cap="all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</a:t>
            </a:r>
            <a:r>
              <a:rPr lang="ru-RU" sz="3200" b="1" cap="all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Дорожной карты»</a:t>
            </a:r>
            <a:endParaRPr lang="ru-RU" sz="3200" b="1" cap="all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Номер слайда 6"/>
          <p:cNvSpPr txBox="1">
            <a:spLocks/>
          </p:cNvSpPr>
          <p:nvPr/>
        </p:nvSpPr>
        <p:spPr>
          <a:xfrm>
            <a:off x="7436080" y="6329369"/>
            <a:ext cx="1600540" cy="3639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984A8C-7682-485B-AD81-C68500966BFF}" type="slidenum">
              <a:rPr lang="ru-RU" altLang="ru-RU" b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6</a:t>
            </a:fld>
            <a:endParaRPr lang="ru-RU" altLang="ru-RU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83413" y="1996027"/>
            <a:ext cx="84981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Доля частных организаций и предпринимателей, предоставляющих услуги в сфере детского отдыха и оздоровления, получивших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поддержку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 общего числа обратившихся частных организаций и предпринимателей, предоставляющих услуги в сфере детского отдыха и оздоровления, составляет 30%.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83413" y="3873860"/>
            <a:ext cx="79755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Доля маршрутов в Реестре пассажирских маршрутов, обслуживаемых на основе государственных контрактов или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свидетельств составляет 96.6%.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83412" y="5048102"/>
            <a:ext cx="82091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Доля расходов бюджета,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выделяемых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 финансирование деятельности организаций всех форм собственности в сфере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развития и поддержки народного творчества в Ленинградской области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составляет 30%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Picture 2" descr="Картинки по запросу ГАЛОЧКА ИКОНКА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00" y="5129956"/>
            <a:ext cx="396055" cy="39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Картинки по запросу ГАЛОЧКА ИКОНКА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00" y="2204830"/>
            <a:ext cx="396055" cy="39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Картинки по запросу ГАЛОЧКА ИКОНКА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00" y="3977796"/>
            <a:ext cx="396055" cy="39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76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5" name="Picture 6" descr="http://pprog.ru/bitrix/templates/pagemaster_12.2008/images/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6" name="Picture 9" descr="http://pprog.ru/bitrix/templates/pagemaster_12.2008/images/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7" name="AutoShape 12" descr="data:image/jpeg;base64,/9j/4AAQSkZJRgABAQAAAQABAAD/2wCEAAkGBxQREBUUEhQVFBUWFxgYGRYXFxscGRohGhgZFhoYGBocHSghGBolHBgVITEhJikrLjEuGCA/ODMuNygwLi0BCgoKDg0OGxAQGywmHyQvLSw3NCw0LCw3LDcsLy8tLDU0LCwsLCwvLDQsLCwsLywsLCwsLCwsLCwtLCwtLCwsLP/AABEIAN0A5AMBEQACEQEDEQH/xAAcAAEAAwADAQEAAAAAAAAAAAAABQYHAwQIAgH/xABOEAABAwIBBwUKCggFBAMAAAABAAIDBBEhBQYHEjFBURMiYXGBMjVSVHJ0kZKhsxYXIzRCc6OxwdIUM0NigqKy0RVjtPDxJCVT4USTwv/EABsBAQADAQEBAQAAAAAAAAAAAAADBAUCAQYH/8QAOxEAAgECAgUJBwQCAgMBAAAAAAECAwQRIQUSMVFxExQyM0FhscHRIlKBkaHh8BU0U/EjQkNyBiRiNf/aAAwDAQACEQMRAD8A3FAEAQBAEAQBAEAQBAEAQBAQmdmc0OT4OUlN3G4jjB5zzwHADC7t3oBlo0ZVZYI4nNRWLKPmRpRMsxirtRnKOPJyAWa25wjf0bg49vFW69nqxxgRU62Lwkams8sBAEAQBAEAQBAEAQBAEAQBAEAQBAEAQBAEAQBAEAQBAQOd+dMOTodeTnPdcRxA855/Bowu7d0kgGajRlVlgjic1BZnnvL2Wpq2d007tZxwAHctG5rBuaP/AGbkrZp04046sSlKTk8WR67OTTtG+kTkdWlrHfJ4COZx7jgyQ+Bwdu34Yihc2uPtw27ixSq4ZSNjBWYWj9QBAEAQBAEAQBAEAQBAEAQBAEAQBAEAQBAEAQBAV7PPOyLJ0Ou/nSOuI4gcXHifBYMLu+8kBTUaMqssFsOJzUUefMtZXlrJnTTu1nu9DRuawfRaOHXe5JK2oQjCOrEpSk5PFnRXRyEAQGjaN9IRptWmq3EwbGSHbF+67jH/AE9Xc0rm11/aht8fuT0quGTNrY4EAg3BxBGwrKLZ+oAgCAIAgCAIAgCAIAgCAIAgCAIAgCAIAgCArmeud0WTodZ3Pldfk4gcXHifBYN59GKnoUJVXlsOJzUUefcsZUlq5nTTu13u37gNzWj6LRuH4klbMIRgtWJSlJyeLOkujkIAgCAIDQNHOkA0ZbT1JLqY4NdtMP8AePo3buCp3Nrr+1Hb4/cnp1dXJ7DcIpA5oc0hzSAQQbgg4ggjaFk4YFs+kAQBAEAQEbNlyFtSym17zPvzRjqgNLrv8HAYDaVw6kdbV7SxG1quk62Hsrt9CSXZXCAIAgCAIAgCAIAgCAIAgKznvnhFk6K5s+Z4PJxX2/vO8Fg479gU9Cg6r7iOpUUUefsq5SlqpnTTvL5H7Tw4NaNzRuC2YQUFqxKbk28WdRdHIQBAEAQBAEBedHmfrqFwhnJfTE9boifpNG0s4t7RjcGpc2yqe1Hb4k1Orq5PYbrTztkY17HBzXAFrmm4IOIII2hZLTTwZcTxOReAIDjnmaxpc9wa1ouXONgBxJOxeNpZs9jFyerFYszPOzSKX3iortbsMxGJ+rB2D9448AMCqNa67IfM+msNCJYTuPl6+nz3FbzFkIynTkkkl7rkm5OtG8XJ3m5UFu/8qNLSkVzOa7l4o3Rax8MEAQBAEAQBAEAQBAEAQFXz6zyjydFufO8fJxX7Nd/BgPp2DeRPQoOq+4jqVFBd55/ynlCSpldNM8vkeblx9gA3NGwALZhBQWrHYUm23izs5JzfqKka0UZ5MbZXkMiG7u3WB6hc9C8lUjF4du7a/kePJazyW95FlOYkdO5grKh13tDtWnZrCxOB5R5F9h2NK5pznVTdNbN/ovUr3F3Rt5KM2888t3EsE+aNBS6j3U8lTA4DVm5d1+pzWBgB24f8CKm6lXGKlqyXZh/Yr3caOE9TWpvtT8jvx5ByfMP+kipNb/xTsfrnqcX849QPWucKlPrtbDen9jznMa/7eUcd0lg/niQ+UcjxxODJsnQNJNhqiVut5LmSWPYrVOFOosYVH9PNFGrfXdGWrUpL5PPg0zu02jaGoAJppqUH6Qn1vSyRrnD0hVKlwqfRmpfDzRq2zq1VjOnq/HyIzK+h+oZc080cw8F4MbuoHFpPXqryF9F9JYFp0H2MoeVckT0r9SoifEd2sMD5LhzXdhKuQnGaxi8SFxa2nSXRyXPR7nxJQPEUmtJTPd3AuXMLj3UY33O1g27Rjtq3NuqixW0mpVHF4dhvzXXF+PEW9h2LHLhEZx5yQUTLyuu4jmxtxe7qG4dJwUdSrGmsy5aWNW6lhBZdr7F+bjH85c6J653yh1YwbtiaeaOk+G7pPYAsyrWlU27D6+z0fStV7Oct7/MkQiiLxK5qyatdTH/OjHrODfxUlF4VFxKl/HWtqi7n9MzflsHwIQBAEAQBAEAQBAEAQFTz8z1jydHYWfUPHMj3DdrycGX3bSRYbyLFvbuq+4jqVFHiYbFDU5RqXEa00z+c5xwAHhOOxjAMNwGAHBa2MKUdyKecniaBkzM+koqYVFRaqmdhGwj5G43hpxkaMec7A2FgLgmBSq1qnJxyXbv/ALILi6pUaHK7W8l3/bv9STy/VP8A0Cma9xLpHOlPAAc1gAGAFnDAYYKa2px5xNxWSyMm+rTdnTU3i5Ny9PE4cpfLZOgl+lC4wu6trb9QDR/Eu6X+O5nDslmR3H+axp1O2Hsvy8jp5Dy0YCWPHKQPwfGdnlN4O+/0ETXFsqvtRyktjK1neug9WSxg9q9O8+8u5HEQbLCeUp5O5dw/ddwP9lzbXDnjCeUkd3tmqaVWk8ab2Pd3Mtuj58r4Xuke5zA4NYHY2sLkgnG2IHYVm6SUIzSisH2m5oSVWdJyqPFY4LEtqzTbCAo+eGUZW1BjMQmgLG3jezWY/aSdmBxt2BatnQpTpYt4Sx247DB0heXFC4whHGOCyw2lJr8yIay78nO5KX6VLK7DpMb9thwN+zYpZTqUOtWK3ontrmlc9DKW5l7zH0fw0AEklpqjwyOaziIgdnDWOJx2A2WdXuZVMlkjSp0lHPtJzOqepjpnupGtfINxxIG8sb9Jw3A+3YaVVzUcYbTQsoUJ1kq7wj+bdy/O8wipqHyvL5HOe9xuXONyf98NyyG23iz7uEIwiowWCW44l4dhAdrJL9WogPCaI+iRpXUHhJcUQ3CxozX/AMy8GeiVtH54EAQBAEAQBAEAQBAVDP8Az3Zk6PUZZ9S8cxm5o2a8ltjeA2kjrIs29u6rxewiqVNVd5jWSMlz5TqXvfJh3c9Q/EMHTxOFmsHDCwGGpKUaaUYrgim3k5SeS2s0DINFG9wpqcGKlZz5Xk8+QN2vldxO5uwbhgk1yEOUlnN5Lu4GTy7vqvJxyprN96W/0OnnBlT9JmJaLMbzI28GjAYbidv/AArNtR5GGe15sy766dxVxXRWSXcd7PY6s7IhshhYz2X+4hRaPzg5vtbZZ0u8Ksaa2RikfWanysdRTH9pHrM8pmI9OHqry89iUKu54fBnujP8sKlu/wDZYriiuK+ZBaMzGTPLo+TMlNJhIDg0fvNJ+kMNmPoCzr901hLHCa2G3olVpN09XGnLbu48TQ8n0TIImxsFmtFhx6Sekm5WJUqSqScpbWfUUaMaMFCGxHYXBKEBD5azjhpXBsmsXEXs0XIGy5uQNx9Cs0LSpWWMdhRutIUbZqM8cXuOwI4alrHuZiec3WbqyC28bHN3YjiFw3Ok3FP5Zr0JVGlXipOPescn6nWp8t2qn08wDH3vGdz2nZt2O/sV3K3fJKrDNdvd9iKF4lXdCpk+zvXqTKrF4zvSBmVr61TSt5+2SIDuuL2DwuI39e2lcW+PtRPodFaU1MKNZ5dj3dz7vDhszAKgfUBAfTH6pDuBB9BuvU8HicyWMWj0gCts/OD9QBAEAQBAEAQBAU3SDnyzJ7OTjs+pcOazcwH6cnRwbtPVcqzb27qvF7CKpUUeJieT6OfKNWGAmSaZ13Pd/M93BoG7oAG4LVlKNKGPYiqk5s0+vzemgibS00EnIR4lwALpn/Slfb0AbgB1Di1rUceUnJaz+ncZOk6d1VfJwg9RfXv9DutyXNFRNhjieZqk3kNjzWjYxztjb9PFy8denOu5ya1Y7O9/nkcK1rUrRUoRevU29y3N9nx7yRyBmSI3CSdwe4Yhg7kHpJ7rqsO1QXOkXNatNYLeWrLQsaclOq8Xu7PufOc2ak9TO6Vr4rEAAG7SAOJANztxXtpe06UNRpnmkNF1riq6kZLwODN/M+eGdkrnxt1Dewu4kWII2C1wSLru5v6VSm4JPMjstEV6NaNSUllxfoT8OalK15eY9clxdziSMTe2rst1hU3e1nHVxwXcacdF2yk5uOL25+mwmmtAFgLAbgqm0vpJLBH6h6EAQEdlaOImMvawv1tWJzxcB5BLb9BI9Nt9lNSc81FvDtw3FW5jTeq5pY45N9j7Pzf3mf0+VJYsotfUuOs12q++wAi2A8EX1sOtbUqNOds40llt/O8+YhdVad8pV3mng+5Py7SV0jhpMEjXDWIcLg7QLEEEcCT6VX0Zj7UGsi5p3V/x1IvPMmczMvGpiLX/AKyO1z4Q3O6+Kq31tyM8Y7GaGir53NPVn0l9SfnmaxjnuNmtBcSdwAuT6FQbwWLNaMXJqK2s89ZUrOXnklsG8o9zg0C1gTcDDfa1+m6xpy1pNn6HQpclSjTxxwSR1VySnzIMD1FGeraejqCTWiY7ixp9IBW2th+cVFhNrvOdenAQBAEAQBAEBStIWfTKBnJRWfUuGDdojB+m/wDBu/qVq3tnUeL2EVSpq5LaYPVVD5XukkcXvedZznG5JO8rXSSWCKbeObNEzdov0GgDzhUVjb33sh+iOgvOPVbe1R048tVxfRj9X9ihpK5dCjqRftS+i+5I5vTzy1EcYmlALsbSO2DnO38AVPdRpQpSk4r5IybCpXq1401OWGO97O0u2b2XWz1FQzWNw+7Bu1GgN5vTcFx8ocFkXNs6dOEu7PifRWV9GtWqQx2PLgsvHP4liVI1AgCAIAgCAIAgKtpCq2tpQy/Oe8ao383En7h2rQ0bTcquPYjH03WjG31e1tYfArlUf06l5X/5FOLScXs3O6xj7eIV6H/rVtT/AEls7mZNT/3rflP+SG3vW8rIHBaLyMZJt4I1fNLI/wCi04Dh8o/nP6ODewe26+bvLjlqmK2LYfb6NtObUUn0nm/T4Fb0q5e5OIUrDz5ec+25gOA/iI9DTxWRd1MFqLtPrtB2evU5eWyOzj9vHAytZ59WfcMTnuDWAucdgAuTvwA2r1JvJHMpRisZPBHxtXh0egM2JdehpncYIj/I1bNN4wXA/P7yOrcVI7pPxJNdlYIAgCAIAgKPpEz8bQNMMNn1Lhs2iIHY5/F3BvacNtq2tnUeL2eJDUq6uS2mE1E7pHue9xe9xJc5xuSTtJK2EklgiptJTNHI/wCmVsMB7lzrv6GNGs/HdcDVvxcFHWqakHI9hHWlgXfLtfy9Q947m9mDcGtwaAN2GParVtS5Kmo9p8lfXHL15T7OzgiczBonPdO9lg5seownYHPvY9mr7VT0lUSUYvZjj8jS0LRcnUnHbhguLJrN7M801QJXShwaDYAEYkWxx2WJVW5v1Vp6ijgaFloh29blHLHAs5q4xIIy9uuRcM1hrEcbbeKz9SWrrYZGvysNfUxWO7tOZckgQBAEAQBARuWstxUrbyHnHuWDunf2HSVPQt51nhEqXd7Sto4zee7eZXljKb6mUyP34AbmjcAvoqFGNGGrE+Lu7qdzUc5f0SOZsc36S18TC5owkOxuqdoJ2dIHQoL50+Sam8+wt6KjW5dSprFdu7AvOSM2KeB5kaNckktJxDQcQGdm/asiteVakdV5Lx4n0dto2hRm6kVi3s7uB2c4csx0cDpZN2DW73uOxo/3gATuVGpUUI4s2rS1nc1VTh/S3mEZRrn1Er5ZTd7zc8OgDgALAdAWRKTk8Wfd0aMKNNU4bEdZckpdNFWTeUrTKRzYWE/xPu1v8vKexWrSGM8dxiadr6luqa2yf0WfjgS+kDMm+tU0rccXSxNG3eXsHhcW79ox2y3Fvj7USporSuGFGs8ux+T7tz7OGy15jP1snUx/ymj0YfgrFDq48DJ0ksLupxZOqUpBAEAQBAUPSLn62iaYKch1S4YnaIgfpO4v4N7ThYG3bWzqe1LZ4kNWrq5LaYZNK57i57i5ziS5zjcknEkneVrpJLBFQ+EPDQtFMEccdZUy6waGNgDmW1vlDd+rfC4AjPpVWupTnCEdu3PuPKlSFOlKc20tmW3Mn/0PJx2VEzfKZf7mqzyl2v8ARfP7mDyOjn/ySXFfYtWbBpqWnc9s4cx8ndvGpiG9yAduwlZt1y1apg45pbFmbWj+bW9FyjP2W9ryO7LnVSNAvMDfgHH7hgolZV3/AKliWlLSO2a+r8CAybJSPrmytnlkmc8kDUs3FpFsRewGAx3BXKqrxt3BxSijNoStJ3aqRm3NvdgvA7tdn1FG9zBFI5zXFpvqgXBscbnDDgoqejZzSk2sGTVtOUqcnFRbay7CMOkF+uPkWhl8RrEu7DYAehWP0qOHSzKf6/LWXsLDiT1NnlSv1RrODnECxacLm2J2e1U56PrRxeGSNOnpe2ngsXi+78RXs8M5ZhK+BnyQabEg852Fwb/RBBGA9Ku2VnTcFUlnj9DL0ppKsqjow9lL5v0KzS5SmiN2Svaehxx6xsPatGdGnNYSijGp3Vam8Yya+J2ajOKqeLOmfboOr/TZRxtKMXioomnpG6msHN+HgSlFG6toTGBrTU7gWcXMecW3PD/8hVajVtX1v9ZbeKL1KMr205NZzg8u9P8APA+BkenpedWSa7//AARG5/jdu9nWV1zirWyorBb2cqzt7bO5li/dj5v+izZIo5aloMrBBTDuKduGt0ycW9GF94459acKTwg9aXbJ9nD1Ne2pVa6TqLVp9kV28e7u7fGdyllCOmidLK4MY0Yn7gBvJ2ABZ0pKKxZuUaM6s1TprFsxHOrOKSum13XbG24jj8EcTxccLns3LKrVXUePYfb2NjC1p6qzb2v87CFUReCA2jRrkrkKFrnCz5jyh6jgweqAbcXFaltDVhxPitMXHLXLS2Ry9fqWtWDLOOGFrBZoDRcmwFhckuPpJJ7V4lgeyk5PFnIvTwIAgCAz/SPn+KMGnpiHVJHOdtEIO87jIRsbu2ncDctrbX9qWzxIatXVyW0w+SQucXOJc5xJLibkk4kknaSd61ksMkVD5Q8CA0fN1mpkRtv21U9x6mN5P72hR0VjdPuRn6Wlhapb5eB11onzJYazvVB0zPPscFQp/u5cF5GvW/8Azqf/AGfmV5XzIO/kKXVqoTwlZ7XAH2KG5WNGS7mWrKWrcQfejkzli1Kycf5jj6x1vxXNpLWoxfcdaQhq3M13+OZGKwUwgLFnZ8q2nqR+1js7ymYH+38KoWXsOdLc/ozX0n/ljTuF/ssHxX59DoZNyDPPjHGdXw3c1vXc7ey6nq3VKn0nmVKFhcV84xy3vJEj/htJTfOJeXeP2UPc9Tn/APBUHLXFXq46q3v0/suc2tLfrp60t0fX+jv5DzikfURxQwtjhvzo423NiLaznW3XBvhsUFxaRjTc5yxlvZas9IzqVo06UEodqXi2TWRcz4oZDI88o7WJYDsaL4E37p3Sf/aq17+dSKisl4/Y0LXRNKlN1Je08cu71ZKZdy3DRxcpM6w2NaMXOPBo3n2DfZZs6kYLFm9bWtS4nqU19uJjuXstz5TqGgNNrkRQtxtgcf3n2vj6FmVKkqssPofY2tpRsaTbfFv82HF8E63xaX0D+685Cp7p3+o2n8iHwTrfFpfQP7pyFT3R+o2n8iO5kbMqplqI2TQPjiLue42ADRiRt2m1h1ruFvNySksiC50rQhSlKnNOXZx/MzbGtsLDADctQ+KK7nvnP/hscMpZyjHzCN4Bs4Ase7WbuJBaMDt6NqnoUeVbWPYR1J6ixJfJOVIqqFssDw9jthHtBG1rhvBxUU4OD1ZbTtNNYo7i5PQgCAoGk/Pd1C0QQAieRt+ULeaxt7XbcWe/bhsG/cDctbdVPalsRDVqauSMNe4kkkkkkkkm5JOJJJ2knetYqH4h4EAQGlZN7y0f1lT71y4tv3E+CMzTPU0+LOotA+cLDUHWyTH+7UEHta4/iFQjleS74mvU9rRse6XqV5XzIPpjy0gjaDcdmK8axWB1GTjJNdhZ87cmSS1evFG94kYx92tJGLdXEjAdys+yrQhS1ZtLBtGzpO1qVbjXpxb1knkdWHNCpIu8MibxkeAPZcqSV/RWSxfBEENEXLWMkorvfpicn+E0cX66q5Q+DC2/82I+5c8vcT6FPDj6HfNLOl1tXHuj65+RM0OVIjSSilhF6e0jRNztpOs4Y80gX2HeqlShNVo8rLpZZZGhRuqTtp83h0M1rZ8WViqyrVVbtQue+/7Ngw9Vu3tWjChQoLHBLvZjVLq6upauLfcvRE5kbMV7rOqHajfAbYuPWdjfb2KpX0nFZU1j3mla6DnL2qzwW5bS8ZPyfHAzViYGjo2npJ2k9ayKlWdR4zeJ9FRt6dGOrTWCKvnTn9DTXjgtNNswPMZ5ThtP7o7SFSq3MYZLNm9Y6Hq18JVPZj9XwXm/qZTlPKUtTIZJnl7jx2AeC0bGjoCzpzc3iz6uhQp0IalNYIkcx++VN5Z/ocpKHWIraT/Z1OHmjd1rHwoQBAEBnGnP5jD5y33UqvWHWPh5oguOijLs1s5p8ny8pC67TbXjPcPHTwdwcMR0i4N+rRjVWDK8JuLyPQGa2cUWUKcTQ3Avqua4YtcACWnccHA3HFY1WlKnLVZdhNSWKJhRnQQEPnRm5DlCAxTDpY8d0w+E0/eNhUlKrKnLFHMoKSwZ56zlzfmoJzDMOljx3Lx4TfxG0egnapVY1I4xKU4OLwZFKQ4CAIDU8yq+IZHbysImEdTJHbWLdXWaJb4DpVZQm7hqEsMVjv7ivfVKUKClUhrLHDbhhid3/FaLxL7Zyschc/yfQyOd2X8H1ZMZPyjTvo59SlGrEWyGMyEh1+brXthYN9iq1aNWNaGtPN5Y4F+hc287apq0so4PDHaRHwihHc0MA8rnfeFa5pUe2rIofqNFdGhH45+QGeEzf1ccEfkR2/FP0+m+k5Pizz9YqroRiuC+538s5ZnfRU8zZXNJL2Sap1buHcnDZgCe1QULelGvOm1j2rEtXd5XnaU6sZNY4p4ZZlSlmdIbuc556SSfatNRjFZLAw5TnUftNt/MlMn5sVM3cxlo8J/NHtxPYFXqXtGG148My5Q0Xc1dkcF35fcuebmaX6OXOkk1y9hY5oFm2Nrgk4nZ0LKur7lUlFYYPE+gsNFc3blKWOKww7CfoaCOFurExrB0DE9Z2ntVKpUnUeMniadKhTorCnFIiMv540tJcPfryD9nHZzv4tzO0hVqleENu01LXRtxcZxWC3vJff4GZZx571NXdoPIxH6DCbny37T1Cw6CqFS4nPLYj6az0TQt/aftS3vyX9lZAUBqBATmY/fKm8s/0OU1DrEUNJ/s6nDzRu61j4UIAgCAzjTn8xg85b7qVXrDrHw80QXHRRii1CobboN73zecv91Csq+6xcPUt2/RfE0VUicIAgIrOTN+GvgMM7bja1w7pjtzmncfYdhwUlKrKnLWicyipLBnnrOrNybJ85imFwblkg7mQcRwIwu3aOkEE7VGrGrHGJRnFweDIbWUpyLoC76PqkPp62nuL6rKhg+rdqyH1XM9Chl7NaE/h89hXvYcpazS7M/l9jsrSPkSzZl07zK9jmP5OaJ7CdU6ouLgk2w2Edqz7+UdRSTWMWmbOiac+UlCUXqyTWw60GaNW4/qtUcXOaB99/YpJX9BLaQx0RdSfRw4tEpS5gSn9ZKxvkgu++yrz0pBdGL+OXqXaegKj6c0uGfoWWhzWhZAYXl0jC8PIcbYgAYatiNnFZ9S8qSqcosnhga9HRlGFF0ZYtN45/YkqLJkMP6uNjOkNF+07SoJ1pz6TbLdK2pUuhFI5KysjhbrSvbG0fSe4NHpKicks2WadOdR6sE2+7MqGWNJNNFcQNdO7iOaz1iLnsBVad3BbMzXt9B1551Gor5v5LzaKJlvPWrqbgyckw/Qiu30uvrH0gdCqTuJz7cOBu22irahnhi97z+mz82ldAUBpBAEAQE5mP3ypvLP9DlNb9YihpP9nU4eaN3WsfChAEAQGcac/mMHnLfdSq9YdY+HmiC46KMUWoVDbdBve+bzl/uoVlX3WLh6lu36L4miqkThAEAQHFPTskFnta8cHAEe1eptbAdR+QqY7aeA9cTP7LrlJ72eaq3HyM36UbKan/8AqZ/ZOUnvZ5qrcdiHJ0LO5ijbcWwY0YHaMBsXmtLee6q2YHLFTsb3LWt6gB9yOTe1nkYRjsSRyrk6PiWUNF3ENHEmw9JRvA9SbeCISuzyooe6qGOI3R3ef5AbdqhlXprtL1LRl1U2Qfxy8cCuZQ0oxNuIIHyHi8hjfZrH2BQyvI9iNGloCo+smlwz9F9SsZS0g1stw1zYW8I249rnXPaLKvK6qPZkadHQtrT6Scn3+iw8ysVNQ+R2tI90jvCe4uPpKgbbzZqQhGC1YJJd2R382aZstZBHINZj5AHDHEcMMV3SSc0mV72pKnbznF4NI134DUHi49d/5lo83p7j5H9WvPf+i9B8BqDxceu/8yc3p7h+rXnv/Reg+A1B4uPXf+ZOb09w/Vrz3/ovQfAag8XHrv8AzJzenuH6tee/9F6FY0k5tUtLk580EQZI18dnazj3UjWkEFxBFiVPb2dGc9Vrbj4HE9MXkFrKf0RTNHtQH5Rptx1zcfwO9iq1LKdtXinmnsf52m3LSVO9sKjjlJJYrdmvmu831Wj5YIAgCAzjTn8xg85b7qVXrDrHw80QXHRRii1CobboN73zecv91Csq+6xcPUt2/RfE0VUicIAgCAIDo5arXwQukjiMxbiWNNnW3luGJHDbw4LmcnFYpYk1vSjVqKEpauPayhSaVvApb9c1vujKp893I34/+Pe9U+n3OrLpSnPcwRN63Od92quXeS7ESx/8fpLbNv4JepHz6Rq52wxM8mP8xcuHdVHuLEdCWkduL4v0SI12ctfO4M/SJnOcQ0NYQwknAAagauOWqyeGJYVjZ0VraiSW/PxxPyfNiuebvp53ni7nH0k3Xjo1XtTPYX9nBYRnFcMj4+Ctb4tL6qcjU3M6/UbX+RD4LVni03qpyNTcx+oWv8iPz4L1ni03qFORqbmP1C1/kR1soZGqIIzJNBJGxtruc0gC5DRc9ZA7V3TtatSWrFZnFTSlpTjrOa+B2szT/wBwpvrWrmimqqT3nukGpWk2tmBva1j4QIAgCApel/vTL5cPvWK1Z9cvj4EVboGSaOT/AN1pPrD/AEPWjdLGjL87SvSbU1gej1iF0IAgCAzjTn8xg85b7qVXrDrHw80QXHRRii1CobboN73zecv91Csq+6xcPUt2/RfE0VUicIAgCAIAgM30gZk31qmlbjiZYmjbvL2DwuLd+0Y7aVxb4+1E+j0VpXDCjWeXY/J9259nDZmgKoH0wQEpmt8+pvr4/wCsKSj1i4lS/wD21T/qzf1sHwIQBAEBT9Lfeeo64f8AURKzadcvj4EVboMyHR/UEZRpW7QZW9m32Ke9soT/AMyykvqWLPSVSlSlbvOMlgu7h3dx6OWecBAEAQFL0v8AemXy4fesVqz65fHwIq3QMk0dd9aT6w+7etG56qX52lal00ej1iF4IAgCAzjTn8xg85b7qVXrDrHw80QXHRRii1CobboN73zecv8AdQrKvusXD1Ldv0XxNFVInCAIAgCAIAgM20gZk31qmlbjiZYmjbxewceLd+0Y7aVxb4+1E+j0VpXDCjWfB+T7tz7OGzNQVQPpiUzW+fU318f9YUlHrFxKl/8Atqn/AFZv62D4EIAgCAp+lvvPUdcH+oiVm065fHwI63QZjWYnfOk+ub+K07jqpcCpT6aPSqwy+EAQBAUvS/3pl8uH3rFas+uXx8CKt0DJNHXfWk+sPu3rRueql+dpWpdNHo9YheCAIAgM405/MYPOW+6lV6w6x8PNEFx0UYotQqG3aDe983nL/dQrKvusXD1Ldv0XxNEVInCAIAgCAIAgCAzXSBmT3VTSt4mWJo7S9g48W79ox20ri3/2ifSaK0rhhRrPg/J+T8tlKzVP/XU310f9YVSj1i4m1f8A7apwZv62D4EIAgCAp+lvvPUdcH+oiVm065fHwI63QZjWYnfOk+ub+K07jqpcCpT6aPSqwy+EAQBAUvS/3pl8uH3rFas+uXx8CKt0DJNHXfWk+sPu3rRueql+dpWpdNHo9YheCAIAgM405/MYPOW+6lV6w6x8PNEFx0UYotQqG3aDu98vnL/dQrKvusXD1Ldv0TRFSJwgCAIAgCAIAgCAo+Wcyw2ugqqYADlo3SxjZ3YJkZ95HbxvVnQ9tTjvNuhpRu2nQq+60n5PyfwLwrRiBAEAQFP0t956jrg/1ESs2nXL4+BHW6DMazE750n1zfxWncdVLgVKfTR6VWGXwgCAICl6X+9Mvlw+9YrVn1y+PgRVugZJo6760n1h929aNz1UvztK1Lpo9HrELwQBAEBnGnP5jB5y33UqvWHWPh5oguOijFFqFQ27Qd3vl85f7qFZV91i4epbodE0RUicIAgCAIAgCAIAgPmR9gSb4C+AJPYBiT0BAVV2kjJoJBqCCCQQYZgQRgQRyeBVjmlXd9URctDefnxk5N8Z+yl/IveaVt3gOWhvHxk5N8Z+yl/InNK27wHLQ3j4ycm+M/ZS/kTmlbd4DlobyuaRM9qGqybNDBPryOMWq3k5BfVmjecXNA2NJ27lNbW9SFRSksvscVKkXHBGZ5p1jIK6nllOqxkjXOdYmwG+wBJ7FfrRcqbSK8HhJNm3/GTk3xn7KX8iyuaVt3gW+WhvHxk5N8Z+yl/InNK27wHLQ3j4ycm+M/ZS/kTmlbd4Dlobx8ZOTfGfspfyJzStu8By0N5WdI+elFV5Okhgm15HOjIbycg7mRrji5oGwFT21vUhUUpLLM4qVIyjgjOsy66OnyhTyyu1Y2PJc6xNhqOGwAk4kbFdrxcqbitpBBpSTZtfxk5N8Z+yl/Isvmlbd4Frlobx8ZOTfGfspfyJzStu8By0N4+MnJvjP2Uv5E5pW3eA5aG8fGTk3xn7KX8ic0rbvActDeUrStnZSVtJFHTS8o9s4eRqPbYcnI293NA2uHpVq0oTpzbkuwirTjJZGXq+VzbtB3e+Xzl/uoVlX3WLh6luh0TRFSJwgCAIAgCAIAgCAICh6QdHrK0GentHUgY7my23O4P4O7DuIt2906fsy2eBDUpa2a2mHVVO+J7o5Glj2mzmuFiDwIWsmmsUVGsMmcS9PAgCAIAgCAIAgCAIAgCAIAgCAIDbtB3e+Xzl/uoVlX3WLh6luh0TRFSJwgCAIAgCAIAgCAIAgIjK2bNJVPD56eOR4FtZwxtwJG0bfSpIVpwWEWcyhGW1HU+A2T/FIfVXXOKvvM55KG4yPSHmM7J7+Viu+lccDtMROxjzvHB3YcbE6VtcqosHt8SvUp6ua2FLVohCAIAgOzk6gkqJWxQsL5HmzWj2kncBtJOxeSkorF7D1Jt4I3LNnRrSU8AbURsqJTi97hcA+CwHY0cdp9gyKt3OUsYvBFuNGKWeZLfAfJ/icHqBR84q+8zvk4bh8B8n+JweoE5xV95jkobh8B8n+JweoE5xV95jkobh8B8n+JweoE5xV95jkobh8B8n+JweonOKvvMclDcPgPk/xOD1E5xV95jk4bh8B8n+JweonOKvvMcnDcPgPk/xOD1E5xV95jkobiUyVkqGlYWU8bYml2sWtFgSQBfrsB6FHKcpvGTxOlFLYd1cnoQBAEAQBAEAQBAEAQBAEBx1MDZGOY9ocxwIc1wuCDgQRvC9TaeKDWJg2kPMV2T38rDd9K44HaYidjHne3g7sONi7XtrlVFg9viUqlPVzWwpStEQQHayZk+SplbDCwvkebBo9pJ3NG0lczmoLWlsPUm3gj0BmNmbHk2Lc+d4+Ult26jODB7dp3AY1eu6r7i7TpqCLQoCQIAgCAIAgCAIAgCAIAgCAIAgCAIAgCAIAgCAIAgOOogbIxzHtDmuBa5rhcEHAgg7QvU2nig1iYPpDzFdQPMsILqVxwO0xE7GPO9vB3YcbF2vbXKqLB7fEpVKermthVMl5OlqZmwwsL5HnAD2knc0byrE5qC1pbDhJt4I9A5j5nxZOisLPmeBykttv7reDBw37T0Y1eu6r7i5TpqCLMoCQIAgCAIAgCAIAgCAIAgCAIAgCAIAgCAIAgCAIAgCAIDjqIGyMcx7Q5rgQ5rhcEHAgg7QvU2nig1iQ2bGadNk/X5BpvI4kucbuAvcMB8Abh6STipKtadTDWOIQUdhOqI7CAIAgCAIAgCAIAgCAIAgC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10" y="476590"/>
            <a:ext cx="1654201" cy="100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2123660" y="407512"/>
            <a:ext cx="82811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достижения По реализации </a:t>
            </a:r>
            <a:br>
              <a:rPr lang="ru-RU" sz="3200" b="1" cap="all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sz="2000" b="1" cap="all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</a:t>
            </a:r>
            <a:r>
              <a:rPr lang="ru-RU" sz="3200" b="1" cap="all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Дорожной карты»</a:t>
            </a:r>
            <a:endParaRPr lang="ru-RU" sz="3200" b="1" cap="all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Номер слайда 6"/>
          <p:cNvSpPr txBox="1">
            <a:spLocks/>
          </p:cNvSpPr>
          <p:nvPr/>
        </p:nvSpPr>
        <p:spPr>
          <a:xfrm>
            <a:off x="7436080" y="6329369"/>
            <a:ext cx="1600540" cy="3639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984A8C-7682-485B-AD81-C68500966BFF}" type="slidenum">
              <a:rPr lang="ru-RU" altLang="ru-RU" b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7</a:t>
            </a:fld>
            <a:endParaRPr lang="ru-RU" altLang="ru-RU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1" name="Picture 2" descr="Картинки по запросу ГАЛОЧКА ИКОНКА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35" y="4541314"/>
            <a:ext cx="396055" cy="39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Картинки по запросу ГАЛОЧКА ИКОНКА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35" y="2229312"/>
            <a:ext cx="396055" cy="39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Картинки по запросу ГАЛОЧКА ИКОНКА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35" y="3275740"/>
            <a:ext cx="396055" cy="39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500" y="1990559"/>
            <a:ext cx="7777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100% управляющих организаций, осуществляющих деятельность по управлению многоквартирными домами имеют лицензии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500" y="2996940"/>
            <a:ext cx="80651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Удельный вес учреждений социального обслуживания, негосударственных форм собственности, в общем количестве учреждений социального обслуживания всех форм собственности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составляет 41%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500" y="5685672"/>
            <a:ext cx="77050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Процедура оценки регулирующего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воздействия внедрена </a:t>
            </a:r>
            <a:b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во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всех 18 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муниципальных образованиях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500" y="4396092"/>
            <a:ext cx="7921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Доля расходов бюджета, распределяемых на конкурсной основе, выделяемых на финансирование деятельности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негосударственных организаций всех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форм собственности в сфере молодежной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политики 45%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 descr="Картинки по запросу ГАЛОЧКА ИКОНКА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35" y="5697315"/>
            <a:ext cx="396055" cy="39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5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6" r="11893"/>
          <a:stretch/>
        </p:blipFill>
        <p:spPr bwMode="auto">
          <a:xfrm>
            <a:off x="1" y="-27481"/>
            <a:ext cx="9180640" cy="689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01786" y="341064"/>
            <a:ext cx="723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ПРАВИТЕЛЬСТВО ЛЕНИНГРАДСКОЙ ОБЛАСТИ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00" y="214092"/>
            <a:ext cx="616270" cy="6945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13909" y="44530"/>
            <a:ext cx="266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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ленинградскаяобласть</a:t>
            </a:r>
            <a:endParaRPr lang="ru-RU" sz="16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400" y="2083479"/>
            <a:ext cx="8641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</a:t>
            </a:r>
            <a:r>
              <a:rPr lang="ru-RU" sz="4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внимание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43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Контент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O_fonts_theme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13164</TotalTime>
  <Words>424</Words>
  <Application>Microsoft Office PowerPoint</Application>
  <PresentationFormat>Экран (4:3)</PresentationFormat>
  <Paragraphs>68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Контентный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Михаил Леонидович Сиротин</cp:lastModifiedBy>
  <cp:revision>1057</cp:revision>
  <cp:lastPrinted>2016-01-19T15:41:54Z</cp:lastPrinted>
  <dcterms:created xsi:type="dcterms:W3CDTF">2013-12-23T12:42:17Z</dcterms:created>
  <dcterms:modified xsi:type="dcterms:W3CDTF">2017-07-03T06:12:19Z</dcterms:modified>
</cp:coreProperties>
</file>