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628" r:id="rId3"/>
    <p:sldId id="630" r:id="rId4"/>
    <p:sldId id="625" r:id="rId5"/>
    <p:sldId id="631" r:id="rId6"/>
    <p:sldId id="632" r:id="rId7"/>
    <p:sldId id="629" r:id="rId8"/>
    <p:sldId id="518" r:id="rId9"/>
    <p:sldId id="607" r:id="rId10"/>
    <p:sldId id="616" r:id="rId11"/>
    <p:sldId id="614" r:id="rId12"/>
    <p:sldId id="618" r:id="rId13"/>
    <p:sldId id="596" r:id="rId14"/>
    <p:sldId id="613" r:id="rId15"/>
    <p:sldId id="603" r:id="rId16"/>
    <p:sldId id="620" r:id="rId17"/>
    <p:sldId id="638" r:id="rId18"/>
    <p:sldId id="591" r:id="rId19"/>
    <p:sldId id="589" r:id="rId20"/>
    <p:sldId id="592" r:id="rId21"/>
    <p:sldId id="599" r:id="rId22"/>
    <p:sldId id="600" r:id="rId23"/>
    <p:sldId id="608" r:id="rId24"/>
    <p:sldId id="585" r:id="rId25"/>
    <p:sldId id="604" r:id="rId26"/>
    <p:sldId id="605" r:id="rId27"/>
    <p:sldId id="633" r:id="rId28"/>
    <p:sldId id="606" r:id="rId29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008080"/>
    <a:srgbClr val="FFCC00"/>
    <a:srgbClr val="FF0066"/>
    <a:srgbClr val="0033CC"/>
    <a:srgbClr val="FF7C80"/>
    <a:srgbClr val="9933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627" autoAdjust="0"/>
  </p:normalViewPr>
  <p:slideViewPr>
    <p:cSldViewPr>
      <p:cViewPr varScale="1">
        <p:scale>
          <a:sx n="91" d="100"/>
          <a:sy n="91" d="100"/>
        </p:scale>
        <p:origin x="-142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7;&#1086;&#1074;&#1077;&#1090;&#1085;&#1080;&#1082;\!&#1041;&#1080;&#1073;&#1083;&#1080;&#1086;&#1090;&#1077;&#1082;&#1072;%20&#1072;&#1085;&#1090;&#1080;%20&#1082;&#1072;&#1088;&#1090;&#1077;&#1083;&#1100;&#1097;&#1080;&#1082;&#1072;\&#1040;&#1053;&#1058;&#1048;&#1050;&#1040;&#1056;&#1058;&#1045;&#1051;&#1068;%20-%202015\&#1057;&#1090;&#1072;&#1090;&#1080;&#1089;&#1090;&#1080;&#1082;&#1072;%20&#1087;&#1086;%20178%20&#1059;&#1050;%20&#1056;&#106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405450488519066E-2"/>
          <c:y val="4.6822780706832594E-2"/>
          <c:w val="0.87675721957201591"/>
          <c:h val="0.72742534312400664"/>
        </c:manualLayout>
      </c:layout>
      <c:lineChart>
        <c:grouping val="standard"/>
        <c:ser>
          <c:idx val="0"/>
          <c:order val="0"/>
          <c:tx>
            <c:strRef>
              <c:f>Лист1!$Q$6</c:f>
              <c:strCache>
                <c:ptCount val="1"/>
                <c:pt idx="0">
                  <c:v>Кол-во дел, возбужденных по ст. 178 УК РФ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5225738830317412E-3"/>
                  <c:y val="2.697657182508285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179899906076419E-3"/>
                  <c:y val="1.15680137093933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089495946207802E-3"/>
                  <c:y val="-1.972675459688869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3244174083797386E-3"/>
                  <c:y val="-1.853240733713950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0991397457671645E-3"/>
                  <c:y val="-2.796856792384658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6493518649369771E-4"/>
                  <c:y val="-3.955479831689670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8.360465493001153E-3"/>
                  <c:y val="-1.59044321236475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3333322297159691E-2"/>
                  <c:y val="-4.242150653677228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544489729103306E-3"/>
                  <c:y val="2.160146797259050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3477425923568918E-2"/>
                  <c:y val="-2.64156612485812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9765670840760396E-2"/>
                  <c:y val="2.160152873871221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4795825225171795E-2"/>
                  <c:y val="-4.312043109057341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0"/>
                  <c:y val="-1.604963145424465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0"/>
                  <c:y val="-2.292804493463518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Лист1!$P$19:$P$25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Лист1!$Q$19:$Q$25</c:f>
              <c:numCache>
                <c:formatCode>General</c:formatCode>
                <c:ptCount val="7"/>
                <c:pt idx="0">
                  <c:v>14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5</c:v>
                </c:pt>
                <c:pt idx="5">
                  <c:v>9</c:v>
                </c:pt>
                <c:pt idx="6">
                  <c:v>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Лист1!$R$6</c:f>
              <c:strCache>
                <c:ptCount val="1"/>
                <c:pt idx="0">
                  <c:v>Кол-во осужденных по ст. 178 УК РФ (в т.ч., где ст. 178 УК РФ являлась дополнительной статьей квалификации)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0.80613538856816969"/>
                  <c:y val="-6.029173138874672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r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2792022385154932E-3"/>
                  <c:y val="-5.245495954537918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3513569936081592E-3"/>
                  <c:y val="-4.875215862710976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315296418662083E-2"/>
                  <c:y val="-4.875215862710976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900312463741537E-3"/>
                  <c:y val="-2.761024609238105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809908503872801E-3"/>
                  <c:y val="-3.023797847242432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2342272572333701E-3"/>
                  <c:y val="-3.334366253213227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954921727027169E-2"/>
                  <c:y val="-5.245495954537918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8324269410848132E-2"/>
                  <c:y val="-4.206318995470557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9.2253098781288276E-3"/>
                  <c:y val="-1.566563184715370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4013234988665239E-2"/>
                  <c:y val="-3.338756628371421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8.9886993101065283E-3"/>
                  <c:y val="-3.943533460863822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0"/>
                  <c:y val="-9.171217973854084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Лист1!$P$19:$P$25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Лист1!$R$19:$R$25</c:f>
              <c:numCache>
                <c:formatCode>General</c:formatCode>
                <c:ptCount val="7"/>
                <c:pt idx="0">
                  <c:v>1</c:v>
                </c:pt>
                <c:pt idx="1">
                  <c:v>9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smooth val="1"/>
        </c:ser>
        <c:dLbls>
          <c:showVal val="1"/>
        </c:dLbls>
        <c:marker val="1"/>
        <c:axId val="91394432"/>
        <c:axId val="91396352"/>
      </c:lineChart>
      <c:catAx>
        <c:axId val="91394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49729752429594948"/>
              <c:y val="0.8344488627884774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1396352"/>
        <c:crosses val="autoZero"/>
        <c:auto val="1"/>
        <c:lblAlgn val="ctr"/>
        <c:lblOffset val="100"/>
        <c:tickLblSkip val="1"/>
        <c:tickMarkSkip val="1"/>
      </c:catAx>
      <c:valAx>
        <c:axId val="91396352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Кол-во дел</a:t>
                </a:r>
              </a:p>
            </c:rich>
          </c:tx>
          <c:layout>
            <c:manualLayout>
              <c:xMode val="edge"/>
              <c:yMode val="edge"/>
              <c:x val="1.7297297297297325E-2"/>
              <c:y val="0.3311040300564453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1394432"/>
        <c:crosses val="autoZero"/>
        <c:crossBetween val="midCat"/>
        <c:majorUnit val="10"/>
        <c:minorUnit val="1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7837837837838055E-2"/>
          <c:y val="0.90301073569817525"/>
          <c:w val="0.92432477832162852"/>
          <c:h val="8.5284280936454945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>
            <a:lvl1pPr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>
            <a:lvl1pPr algn="r"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b" anchorCtr="0" compatLnSpc="1">
            <a:prstTxWarp prst="textNoShape">
              <a:avLst/>
            </a:prstTxWarp>
          </a:bodyPr>
          <a:lstStyle>
            <a:lvl1pPr defTabSz="931513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7" rIns="93138" bIns="46567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ea typeface="MS PGothic" pitchFamily="34" charset="-128"/>
              </a:defRPr>
            </a:lvl1pPr>
          </a:lstStyle>
          <a:p>
            <a:fld id="{5F6D6C40-5DE4-4AD9-9A63-DD19C289F4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7241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97CA3-4246-4020-992D-72552B69D3A5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253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3768725" y="9285288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87" tIns="44692" rIns="89387" bIns="44692" anchor="b"/>
          <a:lstStyle/>
          <a:p>
            <a:pPr algn="r" defTabSz="904875" eaLnBrk="1" hangingPunct="1">
              <a:spcBef>
                <a:spcPct val="20000"/>
              </a:spcBef>
            </a:pPr>
            <a:fld id="{96CA72F4-A535-4B01-87AB-CDEFA3EDBEA2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875" eaLnBrk="1" hangingPunct="1">
                <a:spcBef>
                  <a:spcPct val="20000"/>
                </a:spcBef>
              </a:pPr>
              <a:t>13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952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3768725" y="9285288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87" tIns="44692" rIns="89387" bIns="44692" anchor="b"/>
          <a:lstStyle/>
          <a:p>
            <a:pPr algn="r" defTabSz="904875" eaLnBrk="1" hangingPunct="1">
              <a:spcBef>
                <a:spcPct val="20000"/>
              </a:spcBef>
            </a:pPr>
            <a:fld id="{6826FB05-EF18-41D7-8F68-4FA1C2568323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875" eaLnBrk="1" hangingPunct="1">
                <a:spcBef>
                  <a:spcPct val="20000"/>
                </a:spcBef>
              </a:pPr>
              <a:t>14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750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D6C40-5DE4-4AD9-9A63-DD19C289F4E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8812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3768725" y="9285288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87" tIns="44692" rIns="89387" bIns="44692" anchor="b"/>
          <a:lstStyle/>
          <a:p>
            <a:pPr algn="r" defTabSz="904875" eaLnBrk="1" hangingPunct="1">
              <a:spcBef>
                <a:spcPct val="20000"/>
              </a:spcBef>
            </a:pPr>
            <a:fld id="{6826FB05-EF18-41D7-8F68-4FA1C2568323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875" eaLnBrk="1" hangingPunct="1">
                <a:spcBef>
                  <a:spcPct val="20000"/>
                </a:spcBef>
              </a:pPr>
              <a:t>16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750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3768725" y="9285288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87" tIns="44692" rIns="89387" bIns="44692" anchor="b"/>
          <a:lstStyle/>
          <a:p>
            <a:pPr algn="r" defTabSz="904875" eaLnBrk="1" hangingPunct="1">
              <a:spcBef>
                <a:spcPct val="20000"/>
              </a:spcBef>
            </a:pPr>
            <a:fld id="{6826FB05-EF18-41D7-8F68-4FA1C2568323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875" eaLnBrk="1" hangingPunct="1">
                <a:spcBef>
                  <a:spcPct val="20000"/>
                </a:spcBef>
              </a:pPr>
              <a:t>17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17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79" tIns="45540" rIns="91079" bIns="45540" anchor="b"/>
          <a:lstStyle/>
          <a:p>
            <a:pPr algn="r" defTabSz="909638">
              <a:spcBef>
                <a:spcPct val="20000"/>
              </a:spcBef>
            </a:pPr>
            <a:fld id="{BA638C31-BB3B-49E1-9AC7-A08A6738F133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9638">
                <a:spcBef>
                  <a:spcPct val="20000"/>
                </a:spcBef>
              </a:pPr>
              <a:t>19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0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 txBox="1">
            <a:spLocks noGrp="1" noChangeArrowheads="1"/>
          </p:cNvSpPr>
          <p:nvPr/>
        </p:nvSpPr>
        <p:spPr bwMode="auto">
          <a:xfrm>
            <a:off x="3768725" y="9285288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97" tIns="44698" rIns="89397" bIns="44698" anchor="b"/>
          <a:lstStyle/>
          <a:p>
            <a:pPr algn="r" defTabSz="892175">
              <a:spcBef>
                <a:spcPct val="20000"/>
              </a:spcBef>
            </a:pPr>
            <a:fld id="{792D2139-96A1-4048-BBBB-4823772387C3}" type="slidenum">
              <a:rPr lang="ru-RU" sz="1200">
                <a:latin typeface="Tahoma" pitchFamily="34" charset="0"/>
              </a:rPr>
              <a:pPr algn="r" defTabSz="892175">
                <a:spcBef>
                  <a:spcPct val="20000"/>
                </a:spcBef>
              </a:pPr>
              <a:t>20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240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3844925" y="9421813"/>
            <a:ext cx="29368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8" tIns="45453" rIns="90908" bIns="45453" anchor="b"/>
          <a:lstStyle/>
          <a:p>
            <a:pPr algn="r" defTabSz="908050">
              <a:spcBef>
                <a:spcPct val="20000"/>
              </a:spcBef>
            </a:pPr>
            <a:fld id="{57A5E666-1CA4-4067-BB6C-BAAE12CB39BA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8050">
                <a:spcBef>
                  <a:spcPct val="20000"/>
                </a:spcBef>
              </a:pPr>
              <a:t>21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922" tIns="45460" rIns="90922" bIns="45460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340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2" tIns="45451" rIns="90902" bIns="45451" anchor="b"/>
          <a:lstStyle/>
          <a:p>
            <a:pPr algn="r" defTabSz="904875">
              <a:spcBef>
                <a:spcPct val="20000"/>
              </a:spcBef>
            </a:pPr>
            <a:fld id="{AC82DB72-BDA8-4760-A344-8FF561A859DC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875">
                <a:spcBef>
                  <a:spcPct val="20000"/>
                </a:spcBef>
              </a:pPr>
              <a:t>22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29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3768725" y="9285288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87" tIns="44692" rIns="89387" bIns="44692" anchor="b"/>
          <a:lstStyle/>
          <a:p>
            <a:pPr algn="r" defTabSz="904875" eaLnBrk="1" hangingPunct="1">
              <a:spcBef>
                <a:spcPct val="20000"/>
              </a:spcBef>
            </a:pPr>
            <a:fld id="{6826FB05-EF18-41D7-8F68-4FA1C2568323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875" eaLnBrk="1" hangingPunct="1">
                <a:spcBef>
                  <a:spcPct val="20000"/>
                </a:spcBef>
              </a:pPr>
              <a:t>27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16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 txBox="1">
            <a:spLocks noGrp="1" noChangeArrowheads="1"/>
          </p:cNvSpPr>
          <p:nvPr/>
        </p:nvSpPr>
        <p:spPr bwMode="auto">
          <a:xfrm>
            <a:off x="3851692" y="9430064"/>
            <a:ext cx="2945983" cy="49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49" tIns="45524" rIns="91049" bIns="45524" anchor="b"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</a:pPr>
            <a:fld id="{FD704E5F-191C-4114-8EF3-B8E86CE17511}" type="slidenum">
              <a:rPr lang="ru-RU" sz="1200">
                <a:latin typeface="Tahoma" pitchFamily="34" charset="0"/>
                <a:ea typeface="MS PGothic" pitchFamily="34" charset="-128"/>
              </a:rPr>
              <a:pPr algn="r">
                <a:spcBef>
                  <a:spcPct val="20000"/>
                </a:spcBef>
              </a:pPr>
              <a:t>3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00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 txBox="1">
            <a:spLocks noGrp="1" noChangeArrowheads="1"/>
          </p:cNvSpPr>
          <p:nvPr/>
        </p:nvSpPr>
        <p:spPr bwMode="auto">
          <a:xfrm>
            <a:off x="3973513" y="882173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2" tIns="46221" rIns="92442" bIns="46221" anchor="b"/>
          <a:lstStyle/>
          <a:p>
            <a:pPr algn="r" defTabSz="908050">
              <a:spcBef>
                <a:spcPct val="20000"/>
              </a:spcBef>
            </a:pPr>
            <a:fld id="{96C9BBD1-2E6D-4AB8-9A19-DFE0CD078DFE}" type="slidenum">
              <a:rPr lang="ru-RU" sz="1200">
                <a:latin typeface="Tahoma" pitchFamily="34" charset="0"/>
              </a:rPr>
              <a:pPr algn="r" defTabSz="908050">
                <a:spcBef>
                  <a:spcPct val="20000"/>
                </a:spcBef>
              </a:pPr>
              <a:t>4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04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903663" y="952182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5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32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38588" y="9577388"/>
            <a:ext cx="30114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6</a:t>
            </a:fld>
            <a:endParaRPr lang="ru-RU" sz="120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052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49" tIns="45524" rIns="91049" bIns="45524" anchor="b"/>
          <a:lstStyle/>
          <a:p>
            <a:pPr algn="r" defTabSz="911225">
              <a:spcBef>
                <a:spcPct val="20000"/>
              </a:spcBef>
            </a:pPr>
            <a:fld id="{7F19A7B6-D782-4829-BE03-17D2692D4573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11225">
                <a:spcBef>
                  <a:spcPct val="20000"/>
                </a:spcBef>
              </a:pPr>
              <a:t>8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350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3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1" tIns="45530" rIns="91061" bIns="45530" anchor="b"/>
          <a:lstStyle>
            <a:lvl1pPr defTabSz="911225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spcBef>
                <a:spcPct val="20000"/>
              </a:spcBef>
            </a:pPr>
            <a:fld id="{3A252A61-5052-4B00-9BA1-19A8A5618C26}" type="slidenum">
              <a:rPr lang="ru-RU" sz="1200">
                <a:latin typeface="Tahoma" pitchFamily="34" charset="0"/>
                <a:ea typeface="MS PGothic" pitchFamily="34" charset="-128"/>
              </a:rPr>
              <a:pPr algn="r">
                <a:spcBef>
                  <a:spcPct val="20000"/>
                </a:spcBef>
              </a:pPr>
              <a:t>9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194345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 txBox="1">
            <a:spLocks noGrp="1" noChangeArrowheads="1"/>
          </p:cNvSpPr>
          <p:nvPr/>
        </p:nvSpPr>
        <p:spPr bwMode="auto">
          <a:xfrm>
            <a:off x="3768725" y="9285288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87" tIns="44692" rIns="89387" bIns="44692" anchor="b"/>
          <a:lstStyle/>
          <a:p>
            <a:pPr algn="r" defTabSz="904875" eaLnBrk="1" hangingPunct="1">
              <a:spcBef>
                <a:spcPct val="20000"/>
              </a:spcBef>
            </a:pPr>
            <a:fld id="{7959801E-57F3-4A95-BF58-5C99BC2C0B48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4875" eaLnBrk="1" hangingPunct="1">
                <a:spcBef>
                  <a:spcPct val="20000"/>
                </a:spcBef>
              </a:pPr>
              <a:t>11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46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3937000" y="9577388"/>
            <a:ext cx="30130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46" tIns="46373" rIns="92746" bIns="46373" anchor="b"/>
          <a:lstStyle>
            <a:lvl1pPr defTabSz="9096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96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96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96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96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spcBef>
                <a:spcPct val="20000"/>
              </a:spcBef>
            </a:pPr>
            <a:fld id="{609EA83A-F693-4A0C-8B9B-4C273463BE18}" type="slidenum">
              <a:rPr lang="ru-RU" sz="1200">
                <a:latin typeface="Tahoma" pitchFamily="34" charset="0"/>
                <a:ea typeface="MS PGothic" pitchFamily="34" charset="-128"/>
              </a:rPr>
              <a:pPr algn="r">
                <a:spcBef>
                  <a:spcPct val="20000"/>
                </a:spcBef>
              </a:pPr>
              <a:t>12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4873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5DE76-95EF-44E9-A04F-CAB20DE0BA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E4F7C-4431-4A0B-A620-7432E5BF59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4A53C-9249-458E-BD4C-867427175F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11236-7CA8-42A8-8319-CAA678D82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6C55A-7DD7-4E1A-AF5B-E8BB9BCB18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4DBE9-FD4D-42FA-B897-AD0AF9E101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FBE87-ED9D-45AE-BAB1-9E8049243F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0CB87-E86F-4879-8661-17FAE9924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C4B4E-D189-4713-A623-130177B00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51-2551-4543-877C-5A0EBA8F97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D2C17-3349-40BD-8455-0A0D069F05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FED86-C4EB-4836-A481-CD8CDCCC81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5B24F-CB12-4B5C-9D14-5BC75B678E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fld id="{48A50219-2EE5-40D9-8A56-EDE787F753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45" r:id="rId2"/>
    <p:sldLayoutId id="2147484746" r:id="rId3"/>
    <p:sldLayoutId id="2147484747" r:id="rId4"/>
    <p:sldLayoutId id="2147484748" r:id="rId5"/>
    <p:sldLayoutId id="2147484749" r:id="rId6"/>
    <p:sldLayoutId id="2147484750" r:id="rId7"/>
    <p:sldLayoutId id="2147484751" r:id="rId8"/>
    <p:sldLayoutId id="2147484752" r:id="rId9"/>
    <p:sldLayoutId id="2147484753" r:id="rId10"/>
    <p:sldLayoutId id="2147484754" r:id="rId11"/>
    <p:sldLayoutId id="2147484755" r:id="rId12"/>
    <p:sldLayoutId id="2147484756" r:id="rId13"/>
    <p:sldLayoutId id="2147484757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251520" y="3284984"/>
            <a:ext cx="8712968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500"/>
              </a:spcAft>
            </a:pPr>
            <a:r>
              <a:rPr lang="ru-RU" sz="3600" b="1" dirty="0" smtClean="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+mn-cs"/>
              </a:rPr>
              <a:t>ВЗАИМОДЕЙСТВИЕ АНТИМОНОПОЛЬНЫХ И ПРАВООХРАНИТЕЛЬНЫХ ОРГАНОВ</a:t>
            </a:r>
          </a:p>
          <a:p>
            <a:pPr algn="ctr" eaLnBrk="1" hangingPunct="1"/>
            <a:endParaRPr lang="ru-RU" sz="2000" b="1" dirty="0" smtClean="0">
              <a:solidFill>
                <a:srgbClr val="008080"/>
              </a:solidFill>
              <a:ea typeface="MS PGothic" pitchFamily="34" charset="-128"/>
            </a:endParaRPr>
          </a:p>
          <a:p>
            <a:pPr algn="ctr" eaLnBrk="1" hangingPunct="1"/>
            <a:endParaRPr lang="ru-RU" sz="2000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ctr" eaLnBrk="1" hangingPunct="1"/>
            <a:endParaRPr lang="ru-RU" sz="2000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r" eaLnBrk="1" hangingPunct="1"/>
            <a:endParaRPr lang="ru-RU" sz="2000" b="1" dirty="0" smtClean="0">
              <a:solidFill>
                <a:srgbClr val="008080"/>
              </a:solidFill>
              <a:ea typeface="MS PGothic" pitchFamily="34" charset="-128"/>
            </a:endParaRPr>
          </a:p>
          <a:p>
            <a:pPr algn="r"/>
            <a:endParaRPr lang="ru-RU" sz="4800" dirty="0">
              <a:solidFill>
                <a:schemeClr val="accent2"/>
              </a:solidFill>
              <a:ea typeface="MS PGothic" pitchFamily="34" charset="-128"/>
            </a:endParaRPr>
          </a:p>
          <a:p>
            <a:pPr algn="r" eaLnBrk="1" hangingPunct="1"/>
            <a:endParaRPr lang="ru-RU" altLang="ru-RU" sz="4800" b="1" dirty="0">
              <a:solidFill>
                <a:srgbClr val="008080"/>
              </a:solidFill>
              <a:ea typeface="MS PGothic" pitchFamily="34" charset="-128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ru-RU" altLang="ru-RU" b="1">
                <a:solidFill>
                  <a:srgbClr val="008080"/>
                </a:solidFill>
                <a:ea typeface="MS PGothic" pitchFamily="34" charset="-128"/>
              </a:rPr>
              <a:t>ФЕДЕРАЛЬНАЯ АНТИМОНОПОЛЬНАЯ СЛУЖБА</a:t>
            </a:r>
            <a:endParaRPr lang="en-US" altLang="ru-RU" b="1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D2C17-3349-40BD-8455-0A0D069F05F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08520" y="0"/>
            <a:ext cx="925252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  <a:defRPr/>
            </a:pPr>
            <a:r>
              <a:rPr lang="ru-RU" sz="2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Важность взаимодействия ФАС России и правоохранительных органов</a:t>
            </a:r>
            <a:endParaRPr lang="ru-RU" sz="2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9923" y="1124744"/>
            <a:ext cx="8355805" cy="521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Ежегодно ФАС России:</a:t>
            </a:r>
          </a:p>
          <a:p>
            <a:pPr marL="285750" indent="-285750" algn="just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0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принимает несколько тысяч решений о нарушении антимонопольного законодательства со стороны органов власти (ст. 15 Закона о защите конкуренции); </a:t>
            </a:r>
          </a:p>
          <a:p>
            <a:pPr marL="285750" indent="-285750" algn="just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0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принимает несколько сотен решений по делам об </a:t>
            </a:r>
            <a:r>
              <a:rPr lang="ru-RU" sz="2000" b="1" dirty="0" err="1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антиконкурентных</a:t>
            </a:r>
            <a:r>
              <a:rPr lang="ru-RU" sz="20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соглашениях с участием органов власти (ст. 16 Закона о защите конкуренции);</a:t>
            </a:r>
          </a:p>
          <a:p>
            <a:pPr marL="285750" indent="-285750" algn="just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0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рассматривает десятки тысяч дел о нарушениях в сфере госзаказа, при этом около 40% жалоб обоснованы. Экономия бюджета за 7 лет действия закона составила около 1,3 триллиона рублей.</a:t>
            </a:r>
          </a:p>
          <a:p>
            <a:pPr marL="285750" indent="-285750" algn="just" eaLnBrk="1" hangingPunct="1">
              <a:spcBef>
                <a:spcPct val="20000"/>
              </a:spcBef>
              <a:buFontTx/>
              <a:buChar char="-"/>
              <a:defRPr/>
            </a:pPr>
            <a:endParaRPr lang="ru-RU" sz="2000" b="1" dirty="0" smtClean="0">
              <a:solidFill>
                <a:srgbClr val="333399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Потенциально каждое дело в отношении чиновников, ограничивающих конкуренцию – может стать уголовным делом по ст. 169, 285, 286 УК РФ.</a:t>
            </a:r>
          </a:p>
        </p:txBody>
      </p:sp>
    </p:spTree>
    <p:extLst>
      <p:ext uri="{BB962C8B-B14F-4D97-AF65-F5344CB8AC3E}">
        <p14:creationId xmlns:p14="http://schemas.microsoft.com/office/powerpoint/2010/main" xmlns="" val="2770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-6491" y="961653"/>
            <a:ext cx="9137240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700" b="1" u="sng" dirty="0" smtClean="0">
                <a:solidFill>
                  <a:srgbClr val="009999"/>
                </a:solidFill>
                <a:cs typeface="Arial" panose="020B0604020202020204" pitchFamily="34" charset="0"/>
              </a:rPr>
              <a:t>Существо дела</a:t>
            </a:r>
            <a:r>
              <a:rPr lang="ru-RU" sz="1700" b="1" dirty="0" smtClean="0">
                <a:cs typeface="Arial" panose="020B0604020202020204" pitchFamily="34" charset="0"/>
              </a:rPr>
              <a:t>: ООО </a:t>
            </a:r>
            <a:r>
              <a:rPr lang="ru-RU" sz="1700" b="1" dirty="0">
                <a:cs typeface="Arial" panose="020B0604020202020204" pitchFamily="34" charset="0"/>
              </a:rPr>
              <a:t>«Новомост-53» и ООО «СК Балтийский регион» </a:t>
            </a:r>
            <a:r>
              <a:rPr lang="ru-RU" sz="1700" b="1" dirty="0" smtClean="0">
                <a:cs typeface="Arial" panose="020B0604020202020204" pitchFamily="34" charset="0"/>
              </a:rPr>
              <a:t>заключили и исполнили устное соглашение </a:t>
            </a:r>
            <a:r>
              <a:rPr lang="ru-RU" sz="1700" b="1" dirty="0">
                <a:cs typeface="Arial" panose="020B0604020202020204" pitchFamily="34" charset="0"/>
              </a:rPr>
              <a:t>(</a:t>
            </a:r>
            <a:r>
              <a:rPr lang="ru-RU" sz="1700" b="1" dirty="0" smtClean="0">
                <a:cs typeface="Arial" panose="020B0604020202020204" pitchFamily="34" charset="0"/>
              </a:rPr>
              <a:t>картель), направленное </a:t>
            </a:r>
            <a:r>
              <a:rPr lang="ru-RU" sz="1700" b="1" dirty="0">
                <a:cs typeface="Arial" panose="020B0604020202020204" pitchFamily="34" charset="0"/>
              </a:rPr>
              <a:t>на поддержание цен на </a:t>
            </a:r>
            <a:r>
              <a:rPr lang="ru-RU" sz="1700" b="1" dirty="0" smtClean="0">
                <a:cs typeface="Arial" panose="020B0604020202020204" pitchFamily="34" charset="0"/>
              </a:rPr>
              <a:t>аукционе на </a:t>
            </a:r>
            <a:r>
              <a:rPr lang="ru-RU" sz="1700" b="1" dirty="0">
                <a:cs typeface="Arial" panose="020B0604020202020204" pitchFamily="34" charset="0"/>
              </a:rPr>
              <a:t>право заключения </a:t>
            </a:r>
            <a:r>
              <a:rPr lang="ru-RU" sz="1700" b="1" dirty="0" err="1" smtClean="0">
                <a:cs typeface="Arial" panose="020B0604020202020204" pitchFamily="34" charset="0"/>
              </a:rPr>
              <a:t>госконтракта</a:t>
            </a:r>
            <a:r>
              <a:rPr lang="ru-RU" sz="1700" b="1" dirty="0" smtClean="0">
                <a:cs typeface="Arial" panose="020B0604020202020204" pitchFamily="34" charset="0"/>
              </a:rPr>
              <a:t> по </a:t>
            </a:r>
            <a:r>
              <a:rPr lang="ru-RU" sz="1700" b="1" dirty="0">
                <a:cs typeface="Arial" panose="020B0604020202020204" pitchFamily="34" charset="0"/>
              </a:rPr>
              <a:t>строительству мостового перехода через реку Перехода (цена контракта 21 </a:t>
            </a:r>
            <a:r>
              <a:rPr lang="ru-RU" sz="1700" b="1" dirty="0" smtClean="0">
                <a:cs typeface="Arial" panose="020B0604020202020204" pitchFamily="34" charset="0"/>
              </a:rPr>
              <a:t>млн руб</a:t>
            </a:r>
            <a:r>
              <a:rPr lang="ru-RU" sz="1700" b="1" dirty="0">
                <a:cs typeface="Arial" panose="020B0604020202020204" pitchFamily="34" charset="0"/>
              </a:rPr>
              <a:t>.). </a:t>
            </a:r>
            <a:endParaRPr lang="ru-RU" sz="1700" b="1" dirty="0" smtClean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700" b="1" dirty="0" smtClean="0">
                <a:cs typeface="Arial" panose="020B0604020202020204" pitchFamily="34" charset="0"/>
              </a:rPr>
              <a:t>Также ГОКУ </a:t>
            </a:r>
            <a:r>
              <a:rPr lang="ru-RU" sz="1700" b="1" dirty="0">
                <a:cs typeface="Arial" panose="020B0604020202020204" pitchFamily="34" charset="0"/>
              </a:rPr>
              <a:t>«</a:t>
            </a:r>
            <a:r>
              <a:rPr lang="ru-RU" sz="1700" b="1" dirty="0" err="1">
                <a:cs typeface="Arial" panose="020B0604020202020204" pitchFamily="34" charset="0"/>
              </a:rPr>
              <a:t>Новгородавтодор</a:t>
            </a:r>
            <a:r>
              <a:rPr lang="ru-RU" sz="1700" b="1" dirty="0" smtClean="0">
                <a:cs typeface="Arial" panose="020B0604020202020204" pitchFamily="34" charset="0"/>
              </a:rPr>
              <a:t>» (заказчик) координировал деятельность </a:t>
            </a:r>
            <a:r>
              <a:rPr lang="ru-RU" sz="1700" b="1" dirty="0">
                <a:cs typeface="Arial" panose="020B0604020202020204" pitchFamily="34" charset="0"/>
              </a:rPr>
              <a:t>участников аукциона </a:t>
            </a:r>
            <a:r>
              <a:rPr lang="ru-RU" sz="1700" b="1" dirty="0" smtClean="0">
                <a:cs typeface="Arial" panose="020B0604020202020204" pitchFamily="34" charset="0"/>
              </a:rPr>
              <a:t>и создал ООО </a:t>
            </a:r>
            <a:r>
              <a:rPr lang="ru-RU" sz="1700" b="1" dirty="0">
                <a:cs typeface="Arial" panose="020B0604020202020204" pitchFamily="34" charset="0"/>
              </a:rPr>
              <a:t>«Новомост-53» </a:t>
            </a:r>
            <a:r>
              <a:rPr lang="ru-RU" sz="1700" b="1" dirty="0" smtClean="0">
                <a:cs typeface="Arial" panose="020B0604020202020204" pitchFamily="34" charset="0"/>
              </a:rPr>
              <a:t>преимущественные условия участия.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Поводом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для антимонопольного расследования 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стали д</a:t>
            </a:r>
            <a:r>
              <a:rPr lang="ru-RU" sz="1700" b="1" dirty="0" smtClean="0">
                <a:solidFill>
                  <a:srgbClr val="FF0000"/>
                </a:solidFill>
                <a:latin typeface="Arial" charset="0"/>
              </a:rPr>
              <a:t>окументы </a:t>
            </a:r>
            <a:r>
              <a:rPr lang="ru-RU" sz="1700" b="1" dirty="0">
                <a:solidFill>
                  <a:srgbClr val="FF0000"/>
                </a:solidFill>
                <a:latin typeface="Arial" charset="0"/>
              </a:rPr>
              <a:t>и </a:t>
            </a:r>
            <a:r>
              <a:rPr lang="ru-RU" sz="1700" b="1" dirty="0" smtClean="0">
                <a:solidFill>
                  <a:srgbClr val="FF0000"/>
                </a:solidFill>
                <a:latin typeface="Arial" charset="0"/>
              </a:rPr>
              <a:t>информация, </a:t>
            </a:r>
            <a:r>
              <a:rPr lang="ru-RU" sz="1700" b="1" dirty="0">
                <a:solidFill>
                  <a:srgbClr val="FF0000"/>
                </a:solidFill>
                <a:latin typeface="Arial" charset="0"/>
              </a:rPr>
              <a:t>полученные </a:t>
            </a:r>
            <a:r>
              <a:rPr lang="ru-RU" sz="1700" b="1" dirty="0" smtClean="0">
                <a:solidFill>
                  <a:srgbClr val="FF0000"/>
                </a:solidFill>
                <a:latin typeface="Arial" charset="0"/>
              </a:rPr>
              <a:t>из </a:t>
            </a:r>
            <a:r>
              <a:rPr lang="ru-RU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Следственного управления СК РФ по Новгородской области.</a:t>
            </a:r>
            <a:endParaRPr lang="en-US" sz="17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700" b="1" u="sng" dirty="0" smtClean="0">
                <a:solidFill>
                  <a:srgbClr val="009999"/>
                </a:solidFill>
                <a:cs typeface="Arial" panose="020B0604020202020204" pitchFamily="34" charset="0"/>
              </a:rPr>
              <a:t>Уголовная ответственность:</a:t>
            </a:r>
            <a:r>
              <a:rPr lang="ru-RU" sz="1700" b="1" dirty="0" smtClean="0">
                <a:solidFill>
                  <a:srgbClr val="009999"/>
                </a:solidFill>
                <a:cs typeface="Arial" panose="020B0604020202020204" pitchFamily="34" charset="0"/>
              </a:rPr>
              <a:t> </a:t>
            </a:r>
            <a:r>
              <a:rPr lang="ru-RU" sz="1700" b="1" dirty="0" smtClean="0">
                <a:cs typeface="Arial" panose="020B0604020202020204" pitchFamily="34" charset="0"/>
              </a:rPr>
              <a:t>Новгородское УФАС </a:t>
            </a:r>
            <a:r>
              <a:rPr lang="ru-RU" sz="1700" b="1" dirty="0">
                <a:cs typeface="Arial" panose="020B0604020202020204" pitchFamily="34" charset="0"/>
              </a:rPr>
              <a:t>России </a:t>
            </a:r>
            <a:r>
              <a:rPr lang="ru-RU" sz="1700" b="1" dirty="0" smtClean="0">
                <a:cs typeface="Arial" panose="020B0604020202020204" pitchFamily="34" charset="0"/>
              </a:rPr>
              <a:t>вынесло решение </a:t>
            </a:r>
            <a:r>
              <a:rPr lang="ru-RU" sz="1700" b="1" dirty="0">
                <a:cs typeface="Arial" panose="020B0604020202020204" pitchFamily="34" charset="0"/>
              </a:rPr>
              <a:t>о нарушении </a:t>
            </a:r>
            <a:r>
              <a:rPr lang="ru-RU" sz="1700" b="1" dirty="0" smtClean="0">
                <a:cs typeface="Arial" panose="020B0604020202020204" pitchFamily="34" charset="0"/>
              </a:rPr>
              <a:t>АМЗ, </a:t>
            </a:r>
            <a:r>
              <a:rPr lang="ru-RU" sz="1700" b="1" dirty="0">
                <a:cs typeface="Arial" panose="020B0604020202020204" pitchFamily="34" charset="0"/>
              </a:rPr>
              <a:t>м</a:t>
            </a:r>
            <a:r>
              <a:rPr lang="ru-RU" sz="1700" b="1" dirty="0">
                <a:latin typeface="Arial" charset="0"/>
                <a:cs typeface="Arial" panose="020B0604020202020204" pitchFamily="34" charset="0"/>
              </a:rPr>
              <a:t>атериалы </a:t>
            </a:r>
            <a:r>
              <a:rPr lang="ru-RU" sz="1700" b="1" dirty="0" smtClean="0">
                <a:latin typeface="Arial" charset="0"/>
                <a:cs typeface="Arial" panose="020B0604020202020204" pitchFamily="34" charset="0"/>
              </a:rPr>
              <a:t>были переданы </a:t>
            </a:r>
            <a:r>
              <a:rPr lang="ru-RU" sz="1700" b="1" dirty="0">
                <a:latin typeface="Arial" charset="0"/>
                <a:cs typeface="Arial" panose="020B0604020202020204" pitchFamily="34" charset="0"/>
              </a:rPr>
              <a:t>СУ СК России по </a:t>
            </a:r>
            <a:r>
              <a:rPr lang="ru-RU" sz="1700" b="1" dirty="0" smtClean="0">
                <a:latin typeface="Arial" charset="0"/>
                <a:cs typeface="Arial" panose="020B0604020202020204" pitchFamily="34" charset="0"/>
              </a:rPr>
              <a:t>Новгородской области и с обвинительным заключением направлены в суд. </a:t>
            </a:r>
            <a:endParaRPr lang="ru-RU" sz="1700" b="1" dirty="0">
              <a:latin typeface="Arial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700" b="1" dirty="0" smtClean="0">
                <a:cs typeface="Arial" panose="020B0604020202020204" pitchFamily="34" charset="0"/>
              </a:rPr>
              <a:t>Новгородский </a:t>
            </a:r>
            <a:r>
              <a:rPr lang="ru-RU" sz="1700" b="1" dirty="0">
                <a:cs typeface="Arial" panose="020B0604020202020204" pitchFamily="34" charset="0"/>
              </a:rPr>
              <a:t>районный суд </a:t>
            </a:r>
            <a:r>
              <a:rPr lang="ru-RU" sz="1700" b="1" dirty="0" smtClean="0">
                <a:cs typeface="Arial" panose="020B0604020202020204" pitchFamily="34" charset="0"/>
              </a:rPr>
              <a:t>признал: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sz="1700" b="1" dirty="0" smtClean="0">
                <a:cs typeface="Arial" panose="020B0604020202020204" pitchFamily="34" charset="0"/>
              </a:rPr>
              <a:t> первого заместителя начальника управления ГОКУ «</a:t>
            </a:r>
            <a:r>
              <a:rPr lang="ru-RU" sz="1700" b="1" dirty="0" err="1" smtClean="0">
                <a:cs typeface="Arial" panose="020B0604020202020204" pitchFamily="34" charset="0"/>
              </a:rPr>
              <a:t>Новгородавтодор</a:t>
            </a:r>
            <a:r>
              <a:rPr lang="ru-RU" sz="1700" b="1" dirty="0" smtClean="0">
                <a:cs typeface="Arial" panose="020B0604020202020204" pitchFamily="34" charset="0"/>
              </a:rPr>
              <a:t>» виновным </a:t>
            </a:r>
            <a:r>
              <a:rPr lang="ru-RU" sz="1700" b="1" dirty="0">
                <a:cs typeface="Arial" panose="020B0604020202020204" pitchFamily="34" charset="0"/>
              </a:rPr>
              <a:t>в совершении ряда преступлений, в том числе </a:t>
            </a:r>
            <a:r>
              <a:rPr lang="ru-RU" sz="1700" b="1" dirty="0">
                <a:solidFill>
                  <a:srgbClr val="C00000"/>
                </a:solidFill>
                <a:cs typeface="Arial" panose="020B0604020202020204" pitchFamily="34" charset="0"/>
              </a:rPr>
              <a:t>по ч. 1 ст. 285 УК РФ, ч. 1 ст. 286 УК </a:t>
            </a:r>
            <a:r>
              <a:rPr lang="ru-RU" sz="17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РФ.</a:t>
            </a:r>
            <a:r>
              <a:rPr lang="ru-RU" sz="1700" b="1" dirty="0" smtClean="0"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sz="1700" b="1" dirty="0" smtClean="0">
                <a:cs typeface="Arial" panose="020B0604020202020204" pitchFamily="34" charset="0"/>
              </a:rPr>
              <a:t> учредителя и директора ООО «Новомост-53» виновным </a:t>
            </a:r>
            <a:r>
              <a:rPr lang="ru-RU" sz="1700" b="1" dirty="0">
                <a:cs typeface="Arial" panose="020B0604020202020204" pitchFamily="34" charset="0"/>
              </a:rPr>
              <a:t>в совершении ряда преступлений, в том числе по </a:t>
            </a:r>
            <a:r>
              <a:rPr lang="ru-RU" sz="1700" b="1" dirty="0">
                <a:solidFill>
                  <a:srgbClr val="C00000"/>
                </a:solidFill>
                <a:cs typeface="Arial" panose="020B0604020202020204" pitchFamily="34" charset="0"/>
              </a:rPr>
              <a:t>ч. 2 ст. 178 УК </a:t>
            </a:r>
            <a:r>
              <a:rPr lang="ru-RU" sz="17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РФ.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7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Приговоры </a:t>
            </a:r>
            <a:r>
              <a:rPr lang="ru-RU" sz="1700" b="1" dirty="0">
                <a:solidFill>
                  <a:srgbClr val="C00000"/>
                </a:solidFill>
                <a:cs typeface="Arial" panose="020B0604020202020204" pitchFamily="34" charset="0"/>
              </a:rPr>
              <a:t>суда не обжаловались и вступили в законную </a:t>
            </a:r>
            <a:r>
              <a:rPr lang="ru-RU" sz="17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силу.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  <a:defRPr/>
            </a:pPr>
            <a:r>
              <a:rPr lang="ru-RU" sz="2800" b="1" dirty="0" smtClean="0">
                <a:solidFill>
                  <a:srgbClr val="FF0000"/>
                </a:solidFill>
                <a:ea typeface="MS PGothic" pitchFamily="34" charset="-128"/>
              </a:rPr>
              <a:t>«НОВГОРОД» </a:t>
            </a:r>
            <a:endParaRPr lang="ru-RU" sz="2800" b="1" dirty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15364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B228DE8E-BE3E-43EE-9F88-7C6AB9A0EBFC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 eaLnBrk="1" hangingPunct="1"/>
              <a:t>11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0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0FDE8480-E03A-415F-9BC4-F2846E266DFF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/>
              <a:t>12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411" name="Содержимое 6"/>
          <p:cNvSpPr txBox="1">
            <a:spLocks/>
          </p:cNvSpPr>
          <p:nvPr/>
        </p:nvSpPr>
        <p:spPr bwMode="auto">
          <a:xfrm>
            <a:off x="0" y="908050"/>
            <a:ext cx="914400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ru-RU" altLang="zh-CN" sz="1600" b="1" u="sng" dirty="0">
                <a:solidFill>
                  <a:srgbClr val="008080"/>
                </a:solidFill>
                <a:ea typeface="MS PGothic" pitchFamily="34" charset="-128"/>
              </a:rPr>
              <a:t>Существо дела: </a:t>
            </a:r>
          </a:p>
          <a:p>
            <a:pPr algn="just">
              <a:spcBef>
                <a:spcPct val="20000"/>
              </a:spcBef>
            </a:pP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Министерство транспорта Российской Федерации и Федеральное государственное бюджетное образовательное учреждение высшего профессионального образования «Московский государственный университет путей сообщения»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признаны нарушившими статью 16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 Закона о защите конкуренции путем заключения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соглашения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, которое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привело к устранению конкуренции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 при проведении  Министерством транспорта Российской Федерации в 2011 году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конкурса на право заключения государственного контракта на выполнение НИР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 по теме «Разработка научно-обоснованных предложений по созданию системы подготовки специалистов в области обеспечения транспортной безопасности с учетом специфики различных видов транспорта в рамках исполнения Комплексной программы обеспечения безопасности населения на транспорте», и участия в нем. </a:t>
            </a:r>
          </a:p>
          <a:p>
            <a:pPr algn="just">
              <a:spcBef>
                <a:spcPct val="20000"/>
              </a:spcBef>
            </a:pP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В ходе рассмотрения дела было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установлено, что победа МИИТ в конкурсе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на право заключения контракта, была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обеспечена путем привлечения МИИТ к разработке технического задания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 (т. е. представления МИИТ преимущественных условий участия в Конкурсе),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выставления победителю высоких оценок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, а также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выставления заявкам других участников Конкурса необоснованно заниженных оценок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ru-RU" sz="1600" b="1" u="sng" dirty="0" smtClean="0">
                <a:solidFill>
                  <a:srgbClr val="008080"/>
                </a:solidFill>
                <a:ea typeface="MS PGothic" pitchFamily="34" charset="-128"/>
              </a:rPr>
              <a:t>Судебная </a:t>
            </a:r>
            <a:r>
              <a:rPr lang="ru-RU" sz="1600" b="1" u="sng" dirty="0">
                <a:solidFill>
                  <a:srgbClr val="008080"/>
                </a:solidFill>
                <a:ea typeface="MS PGothic" pitchFamily="34" charset="-128"/>
              </a:rPr>
              <a:t>защита: </a:t>
            </a:r>
            <a:r>
              <a:rPr lang="ru-RU" sz="1600" b="1" dirty="0" smtClean="0">
                <a:solidFill>
                  <a:srgbClr val="C00000"/>
                </a:solidFill>
                <a:ea typeface="MS PGothic" pitchFamily="34" charset="-128"/>
              </a:rPr>
              <a:t>суды апелляционной и кассационной инстанций поддержали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решение ФАС России.</a:t>
            </a:r>
          </a:p>
          <a:p>
            <a:pPr algn="just">
              <a:spcBef>
                <a:spcPct val="20000"/>
              </a:spcBef>
            </a:pPr>
            <a:r>
              <a:rPr lang="ru-RU" altLang="zh-CN" sz="1600" b="1" u="sng" dirty="0">
                <a:solidFill>
                  <a:srgbClr val="008080"/>
                </a:solidFill>
                <a:ea typeface="MS PGothic" pitchFamily="34" charset="-128"/>
              </a:rPr>
              <a:t>Административная ответственность:</a:t>
            </a:r>
            <a:r>
              <a:rPr lang="ru-RU" altLang="zh-CN" sz="1600" b="1" dirty="0">
                <a:solidFill>
                  <a:srgbClr val="008080"/>
                </a:solidFill>
                <a:ea typeface="MS PGothic" pitchFamily="34" charset="-128"/>
              </a:rPr>
              <a:t>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Наложен штраф в размере более 5 млн. рублей. </a:t>
            </a:r>
          </a:p>
          <a:p>
            <a:pPr algn="just">
              <a:spcBef>
                <a:spcPct val="20000"/>
              </a:spcBef>
            </a:pPr>
            <a:r>
              <a:rPr lang="ru-RU" altLang="zh-CN" sz="1600" b="1" u="sng" dirty="0">
                <a:solidFill>
                  <a:srgbClr val="008080"/>
                </a:solidFill>
                <a:ea typeface="MS PGothic" pitchFamily="34" charset="-128"/>
              </a:rPr>
              <a:t>Примечание:</a:t>
            </a:r>
            <a:r>
              <a:rPr lang="ru-RU" altLang="zh-CN" sz="1600" b="1" dirty="0">
                <a:solidFill>
                  <a:srgbClr val="008080"/>
                </a:solidFill>
                <a:ea typeface="MS PGothic" pitchFamily="34" charset="-128"/>
              </a:rPr>
              <a:t>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Дело расследовалось в тесном взаимодействии с ФСБ и СКР.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«МИНТРАНС»</a:t>
            </a:r>
          </a:p>
        </p:txBody>
      </p:sp>
    </p:spTree>
    <p:extLst>
      <p:ext uri="{BB962C8B-B14F-4D97-AF65-F5344CB8AC3E}">
        <p14:creationId xmlns:p14="http://schemas.microsoft.com/office/powerpoint/2010/main" xmlns="" val="24663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-43544" y="816340"/>
            <a:ext cx="9187543" cy="588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b="1" u="sng" dirty="0">
                <a:solidFill>
                  <a:srgbClr val="008080"/>
                </a:solidFill>
                <a:cs typeface="Arial" panose="020B0604020202020204" pitchFamily="34" charset="0"/>
              </a:rPr>
              <a:t>Существо дела:</a:t>
            </a:r>
            <a:r>
              <a:rPr lang="ru-RU" sz="16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cs typeface="Arial" panose="020B0604020202020204" pitchFamily="34" charset="0"/>
              </a:rPr>
              <a:t>ООО </a:t>
            </a:r>
            <a:r>
              <a:rPr lang="ru-RU" sz="1600" b="1" dirty="0">
                <a:cs typeface="Arial" panose="020B0604020202020204" pitchFamily="34" charset="0"/>
              </a:rPr>
              <a:t>«</a:t>
            </a:r>
            <a:r>
              <a:rPr lang="ru-RU" sz="1600" b="1" dirty="0" err="1">
                <a:cs typeface="Arial" panose="020B0604020202020204" pitchFamily="34" charset="0"/>
              </a:rPr>
              <a:t>Акваресурс</a:t>
            </a:r>
            <a:r>
              <a:rPr lang="ru-RU" sz="1600" b="1" dirty="0">
                <a:cs typeface="Arial" panose="020B0604020202020204" pitchFamily="34" charset="0"/>
              </a:rPr>
              <a:t>-ДВ», ООО «Тайфун» и ООО «Комета» заключили </a:t>
            </a:r>
            <a:r>
              <a:rPr lang="ru-RU" sz="1600" b="1" dirty="0" err="1">
                <a:cs typeface="Arial" panose="020B0604020202020204" pitchFamily="34" charset="0"/>
              </a:rPr>
              <a:t>антиконкурентное</a:t>
            </a:r>
            <a:r>
              <a:rPr lang="ru-RU" sz="1600" b="1" dirty="0">
                <a:cs typeface="Arial" panose="020B0604020202020204" pitchFamily="34" charset="0"/>
              </a:rPr>
              <a:t> соглашение (картель), которое </a:t>
            </a:r>
            <a:r>
              <a:rPr lang="ru-RU" sz="1600" b="1" dirty="0" smtClean="0">
                <a:cs typeface="Arial" panose="020B0604020202020204" pitchFamily="34" charset="0"/>
              </a:rPr>
              <a:t>привело</a:t>
            </a:r>
            <a:r>
              <a:rPr lang="ru-RU" sz="1600" b="1" dirty="0">
                <a:cs typeface="Arial" panose="020B0604020202020204" pitchFamily="34" charset="0"/>
              </a:rPr>
              <a:t> в 2012 году</a:t>
            </a:r>
            <a:r>
              <a:rPr lang="ru-RU" sz="1600" b="1" dirty="0" smtClean="0">
                <a:cs typeface="Arial" panose="020B0604020202020204" pitchFamily="34" charset="0"/>
              </a:rPr>
              <a:t> </a:t>
            </a:r>
            <a:r>
              <a:rPr lang="ru-RU" sz="1600" b="1" dirty="0">
                <a:cs typeface="Arial" panose="020B0604020202020204" pitchFamily="34" charset="0"/>
              </a:rPr>
              <a:t>к поддержанию цен на торгах </a:t>
            </a:r>
            <a:r>
              <a:rPr lang="ru-RU" sz="1600" b="1" dirty="0" smtClean="0">
                <a:cs typeface="Arial" panose="020B0604020202020204" pitchFamily="34" charset="0"/>
              </a:rPr>
              <a:t>Приморского управления </a:t>
            </a:r>
            <a:r>
              <a:rPr lang="ru-RU" sz="1600" b="1" dirty="0" err="1" smtClean="0">
                <a:cs typeface="Arial" panose="020B0604020202020204" pitchFamily="34" charset="0"/>
              </a:rPr>
              <a:t>Росрыболовства</a:t>
            </a:r>
            <a:r>
              <a:rPr lang="ru-RU" sz="1600" b="1" dirty="0" smtClean="0">
                <a:cs typeface="Arial" panose="020B0604020202020204" pitchFamily="34" charset="0"/>
              </a:rPr>
              <a:t> по </a:t>
            </a:r>
            <a:r>
              <a:rPr lang="ru-RU" sz="1600" b="1" dirty="0">
                <a:cs typeface="Arial" panose="020B0604020202020204" pitchFamily="34" charset="0"/>
              </a:rPr>
              <a:t>продаже </a:t>
            </a:r>
            <a:r>
              <a:rPr lang="ru-RU" sz="1600" b="1" dirty="0" smtClean="0">
                <a:cs typeface="Arial" panose="020B0604020202020204" pitchFamily="34" charset="0"/>
              </a:rPr>
              <a:t>права </a:t>
            </a:r>
            <a:r>
              <a:rPr lang="ru-RU" sz="1600" b="1" dirty="0">
                <a:cs typeface="Arial" panose="020B0604020202020204" pitchFamily="34" charset="0"/>
              </a:rPr>
              <a:t>на заключение договора о закреплении долей квот добычи </a:t>
            </a:r>
            <a:r>
              <a:rPr lang="ru-RU" sz="1600" b="1" dirty="0" smtClean="0">
                <a:cs typeface="Arial" panose="020B0604020202020204" pitchFamily="34" charset="0"/>
              </a:rPr>
              <a:t>водных </a:t>
            </a:r>
            <a:r>
              <a:rPr lang="ru-RU" sz="1600" b="1" dirty="0">
                <a:cs typeface="Arial" panose="020B0604020202020204" pitchFamily="34" charset="0"/>
              </a:rPr>
              <a:t>биологических ресурсов </a:t>
            </a:r>
            <a:r>
              <a:rPr lang="ru-RU" sz="1600" b="1" dirty="0" smtClean="0">
                <a:cs typeface="Arial" panose="020B0604020202020204" pitchFamily="34" charset="0"/>
              </a:rPr>
              <a:t>(краба </a:t>
            </a:r>
            <a:r>
              <a:rPr lang="ru-RU" sz="1600" b="1" dirty="0">
                <a:cs typeface="Arial" panose="020B0604020202020204" pitchFamily="34" charset="0"/>
              </a:rPr>
              <a:t>волосатого четырехугольного, краба синего, краба </a:t>
            </a:r>
            <a:r>
              <a:rPr lang="ru-RU" sz="1600" b="1" dirty="0" smtClean="0">
                <a:cs typeface="Arial" panose="020B0604020202020204" pitchFamily="34" charset="0"/>
              </a:rPr>
              <a:t>камчатского) </a:t>
            </a:r>
            <a:r>
              <a:rPr lang="ru-RU" sz="1600" b="1" dirty="0">
                <a:cs typeface="Arial" panose="020B0604020202020204" pitchFamily="34" charset="0"/>
              </a:rPr>
              <a:t>в </a:t>
            </a:r>
            <a:r>
              <a:rPr lang="ru-RU" sz="1600" b="1" dirty="0" err="1">
                <a:cs typeface="Arial" panose="020B0604020202020204" pitchFamily="34" charset="0"/>
              </a:rPr>
              <a:t>подзоне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cs typeface="Arial" panose="020B0604020202020204" pitchFamily="34" charset="0"/>
              </a:rPr>
              <a:t>Приморье.  Картель мог </a:t>
            </a:r>
            <a:r>
              <a:rPr lang="ru-RU" sz="1600" b="1" dirty="0">
                <a:cs typeface="Arial" panose="020B0604020202020204" pitchFamily="34" charset="0"/>
              </a:rPr>
              <a:t>привести к разделу товарного рынка добычи </a:t>
            </a:r>
            <a:r>
              <a:rPr lang="ru-RU" sz="1600" b="1" dirty="0" smtClean="0">
                <a:cs typeface="Arial" panose="020B0604020202020204" pitchFamily="34" charset="0"/>
              </a:rPr>
              <a:t>и </a:t>
            </a:r>
            <a:r>
              <a:rPr lang="ru-RU" sz="1600" b="1" dirty="0">
                <a:cs typeface="Arial" panose="020B0604020202020204" pitchFamily="34" charset="0"/>
              </a:rPr>
              <a:t>реализации </a:t>
            </a:r>
            <a:r>
              <a:rPr lang="ru-RU" sz="1600" b="1" dirty="0" smtClean="0">
                <a:cs typeface="Arial" panose="020B0604020202020204" pitchFamily="34" charset="0"/>
              </a:rPr>
              <a:t>ВБР по </a:t>
            </a:r>
            <a:r>
              <a:rPr lang="ru-RU" sz="1600" b="1" dirty="0">
                <a:cs typeface="Arial" panose="020B0604020202020204" pitchFamily="34" charset="0"/>
              </a:rPr>
              <a:t>составу продавцов и объему продажи </a:t>
            </a:r>
            <a:r>
              <a:rPr lang="ru-RU" sz="1600" b="1" dirty="0" smtClean="0">
                <a:cs typeface="Arial" panose="020B0604020202020204" pitchFamily="34" charset="0"/>
              </a:rPr>
              <a:t>товара и создал препятствия доступу </a:t>
            </a:r>
            <a:r>
              <a:rPr lang="ru-RU" sz="1600" b="1" dirty="0">
                <a:cs typeface="Arial" panose="020B0604020202020204" pitchFamily="34" charset="0"/>
              </a:rPr>
              <a:t>на </a:t>
            </a:r>
            <a:r>
              <a:rPr lang="ru-RU" sz="1600" b="1" dirty="0" smtClean="0">
                <a:cs typeface="Arial" panose="020B0604020202020204" pitchFamily="34" charset="0"/>
              </a:rPr>
              <a:t>этот рынок</a:t>
            </a:r>
            <a:r>
              <a:rPr lang="ru-RU" sz="1600" b="1" dirty="0">
                <a:cs typeface="Arial" panose="020B0604020202020204" pitchFamily="34" charset="0"/>
              </a:rPr>
              <a:t> другим </a:t>
            </a:r>
            <a:r>
              <a:rPr lang="ru-RU" sz="1600" b="1" dirty="0" err="1">
                <a:cs typeface="Arial" panose="020B0604020202020204" pitchFamily="34" charset="0"/>
              </a:rPr>
              <a:t>хозсубъектам</a:t>
            </a:r>
            <a:r>
              <a:rPr lang="ru-RU" sz="1600" b="1" dirty="0" smtClean="0">
                <a:cs typeface="Arial" panose="020B0604020202020204" pitchFamily="34" charset="0"/>
              </a:rPr>
              <a:t>.</a:t>
            </a:r>
            <a:endParaRPr lang="ru-RU" sz="1600" b="1" dirty="0"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160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Административная ответственность</a:t>
            </a:r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: </a:t>
            </a:r>
            <a:r>
              <a:rPr lang="ru-RU" sz="1600" b="1" dirty="0">
                <a:cs typeface="Arial" panose="020B0604020202020204" pitchFamily="34" charset="0"/>
              </a:rPr>
              <a:t>Возбуждено 3 дела. Наложено штрафов на </a:t>
            </a:r>
            <a:r>
              <a:rPr lang="ru-RU" sz="1600" b="1" dirty="0" smtClean="0">
                <a:cs typeface="Arial" panose="020B0604020202020204" pitchFamily="34" charset="0"/>
              </a:rPr>
              <a:t>сумму более </a:t>
            </a:r>
            <a:r>
              <a:rPr lang="ru-RU" sz="1600" b="1" dirty="0">
                <a:cs typeface="Arial" panose="020B0604020202020204" pitchFamily="34" charset="0"/>
              </a:rPr>
              <a:t>245  млн. руб.</a:t>
            </a:r>
          </a:p>
          <a:p>
            <a:pPr algn="just">
              <a:buNone/>
            </a:pPr>
            <a:r>
              <a:rPr lang="ru-RU" sz="160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Судебная </a:t>
            </a:r>
            <a:r>
              <a:rPr lang="ru-RU" sz="1600" b="1" u="sng" dirty="0">
                <a:solidFill>
                  <a:srgbClr val="008080"/>
                </a:solidFill>
                <a:cs typeface="Arial" panose="020B0604020202020204" pitchFamily="34" charset="0"/>
              </a:rPr>
              <a:t>защита:</a:t>
            </a:r>
            <a:r>
              <a:rPr lang="ru-RU" sz="16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altLang="zh-CN" sz="1600" b="1" dirty="0">
                <a:latin typeface="Arial" charset="0"/>
              </a:rPr>
              <a:t>Ответчики обжаловали решение ФАС России.</a:t>
            </a:r>
            <a:r>
              <a:rPr lang="ru-RU" altLang="zh-CN" sz="1600" b="1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altLang="zh-CN" sz="1600" b="1" dirty="0" smtClean="0">
                <a:solidFill>
                  <a:srgbClr val="C00000"/>
                </a:solidFill>
                <a:latin typeface="Arial" charset="0"/>
              </a:rPr>
              <a:t>Рассмотрение дела </a:t>
            </a:r>
            <a:r>
              <a:rPr lang="ru-RU" altLang="zh-CN" sz="1600" b="1" dirty="0">
                <a:solidFill>
                  <a:srgbClr val="C00000"/>
                </a:solidFill>
                <a:latin typeface="Arial" charset="0"/>
              </a:rPr>
              <a:t>в суде первой </a:t>
            </a:r>
            <a:r>
              <a:rPr lang="ru-RU" altLang="zh-CN" sz="1600" b="1" dirty="0" smtClean="0">
                <a:solidFill>
                  <a:srgbClr val="C00000"/>
                </a:solidFill>
                <a:latin typeface="Arial" charset="0"/>
              </a:rPr>
              <a:t>инстанции завершено в пользу ФАС России .</a:t>
            </a:r>
          </a:p>
          <a:p>
            <a:pPr algn="just">
              <a:buNone/>
            </a:pPr>
            <a:endParaRPr lang="ru-RU" altLang="zh-CN" sz="1600" b="1" dirty="0" smtClean="0">
              <a:solidFill>
                <a:srgbClr val="C00000"/>
              </a:solidFill>
              <a:latin typeface="Arial" charset="0"/>
            </a:endParaRPr>
          </a:p>
          <a:p>
            <a:pPr algn="just">
              <a:buFontTx/>
              <a:buNone/>
              <a:defRPr/>
            </a:pPr>
            <a:r>
              <a:rPr lang="ru-RU" sz="160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Уголовная ответственность:</a:t>
            </a:r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cs typeface="Arial" panose="020B0604020202020204" pitchFamily="34" charset="0"/>
              </a:rPr>
              <a:t>СУ СК по Приморскому краю возбудило в отношении </a:t>
            </a:r>
            <a:r>
              <a:rPr lang="ru-RU" sz="1600" b="1" dirty="0" err="1">
                <a:latin typeface="Arial" charset="0"/>
                <a:cs typeface="Arial" panose="020B0604020202020204" pitchFamily="34" charset="0"/>
              </a:rPr>
              <a:t>Дремлюги</a:t>
            </a:r>
            <a:r>
              <a:rPr lang="ru-RU" sz="1600" b="1" dirty="0">
                <a:latin typeface="Arial" charset="0"/>
                <a:cs typeface="Arial" panose="020B0604020202020204" pitchFamily="34" charset="0"/>
              </a:rPr>
              <a:t> Д.В., </a:t>
            </a:r>
            <a:r>
              <a:rPr lang="ru-RU" sz="1600" b="1" dirty="0" err="1">
                <a:latin typeface="Arial" charset="0"/>
                <a:cs typeface="Arial" panose="020B0604020202020204" pitchFamily="34" charset="0"/>
              </a:rPr>
              <a:t>Боровской</a:t>
            </a:r>
            <a:r>
              <a:rPr lang="ru-RU" sz="1600" b="1" dirty="0">
                <a:latin typeface="Arial" charset="0"/>
                <a:cs typeface="Arial" panose="020B0604020202020204" pitchFamily="34" charset="0"/>
              </a:rPr>
              <a:t> М.С., Иванкова А.Е. </a:t>
            </a:r>
            <a:r>
              <a:rPr lang="ru-RU" sz="1600" b="1" dirty="0" smtClean="0">
                <a:latin typeface="Arial" charset="0"/>
                <a:cs typeface="Arial" panose="020B0604020202020204" pitchFamily="34" charset="0"/>
              </a:rPr>
              <a:t>уголовные </a:t>
            </a:r>
            <a:r>
              <a:rPr lang="ru-RU" sz="1600" b="1" dirty="0">
                <a:latin typeface="Arial" charset="0"/>
                <a:cs typeface="Arial" panose="020B0604020202020204" pitchFamily="34" charset="0"/>
              </a:rPr>
              <a:t>дела по ч. 3 ст. 30, ч. 4 ст. 33, ч. 1 ст. 286 УК РФ. </a:t>
            </a:r>
            <a:endParaRPr lang="ru-RU" sz="1600" b="1" dirty="0" smtClean="0">
              <a:latin typeface="Arial" charset="0"/>
              <a:cs typeface="Arial" panose="020B0604020202020204" pitchFamily="34" charset="0"/>
            </a:endParaRPr>
          </a:p>
          <a:p>
            <a:pPr algn="just">
              <a:buFontTx/>
              <a:buNone/>
              <a:defRPr/>
            </a:pPr>
            <a:r>
              <a:rPr lang="ru-RU" sz="1600" b="1" dirty="0" smtClean="0">
                <a:latin typeface="Arial" charset="0"/>
                <a:cs typeface="Arial" panose="020B0604020202020204" pitchFamily="34" charset="0"/>
              </a:rPr>
              <a:t>После </a:t>
            </a:r>
            <a:r>
              <a:rPr lang="ru-RU" sz="1600" b="1" dirty="0">
                <a:latin typeface="Arial" charset="0"/>
                <a:cs typeface="Arial" panose="020B0604020202020204" pitchFamily="34" charset="0"/>
              </a:rPr>
              <a:t>вынесения 19.02.2014 года ФАС России решения о нарушении антимонопольного законодательства, материалы по </a:t>
            </a:r>
            <a:r>
              <a:rPr lang="ru-RU" sz="1600" b="1" dirty="0" smtClean="0">
                <a:latin typeface="Arial" charset="0"/>
                <a:cs typeface="Arial" panose="020B0604020202020204" pitchFamily="34" charset="0"/>
              </a:rPr>
              <a:t>делу </a:t>
            </a:r>
            <a:r>
              <a:rPr lang="ru-RU" sz="1600" b="1" dirty="0">
                <a:latin typeface="Arial" charset="0"/>
                <a:cs typeface="Arial" panose="020B0604020202020204" pitchFamily="34" charset="0"/>
              </a:rPr>
              <a:t>переданы в СУ СК по Приморскому краю, которое возбудило 3 уголовных </a:t>
            </a:r>
            <a:r>
              <a:rPr lang="ru-RU" sz="1600" b="1" dirty="0" smtClean="0">
                <a:latin typeface="Arial" charset="0"/>
                <a:cs typeface="Arial" panose="020B0604020202020204" pitchFamily="34" charset="0"/>
              </a:rPr>
              <a:t>дела в </a:t>
            </a:r>
            <a:r>
              <a:rPr lang="ru-RU" sz="1600" b="1" dirty="0">
                <a:latin typeface="Arial" charset="0"/>
                <a:cs typeface="Arial" panose="020B0604020202020204" pitchFamily="34" charset="0"/>
              </a:rPr>
              <a:t>отношении </a:t>
            </a:r>
            <a:r>
              <a:rPr lang="ru-RU" sz="1600" b="1" dirty="0" err="1">
                <a:latin typeface="Arial" charset="0"/>
                <a:cs typeface="Arial" panose="020B0604020202020204" pitchFamily="34" charset="0"/>
              </a:rPr>
              <a:t>Дремлюги</a:t>
            </a:r>
            <a:r>
              <a:rPr lang="ru-RU" sz="1600" b="1" dirty="0">
                <a:latin typeface="Arial" charset="0"/>
                <a:cs typeface="Arial" panose="020B0604020202020204" pitchFamily="34" charset="0"/>
              </a:rPr>
              <a:t> Д.В., </a:t>
            </a:r>
            <a:r>
              <a:rPr lang="ru-RU" sz="1600" b="1" dirty="0" err="1">
                <a:latin typeface="Arial" charset="0"/>
                <a:cs typeface="Arial" panose="020B0604020202020204" pitchFamily="34" charset="0"/>
              </a:rPr>
              <a:t>Боровской</a:t>
            </a:r>
            <a:r>
              <a:rPr lang="ru-RU" sz="1600" b="1" dirty="0">
                <a:latin typeface="Arial" charset="0"/>
                <a:cs typeface="Arial" panose="020B0604020202020204" pitchFamily="34" charset="0"/>
              </a:rPr>
              <a:t> М.С., Иванкова А.Е. по признакам преступлений, предусмотренных 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п. «а, в» ч. 2 ст. 178 УК РФ. </a:t>
            </a:r>
          </a:p>
          <a:p>
            <a:pPr algn="just">
              <a:buFontTx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В настоящее время уголовное дело в отношении Иванкова прекращено по амнистии, </a:t>
            </a:r>
            <a:r>
              <a:rPr lang="ru-RU" sz="1600" b="1" dirty="0" err="1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Дремлюга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 и </a:t>
            </a:r>
            <a:r>
              <a:rPr lang="ru-RU" sz="1600" b="1" dirty="0" err="1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Боровских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 объявлены в розыск.</a:t>
            </a:r>
          </a:p>
        </p:txBody>
      </p:sp>
      <p:sp>
        <p:nvSpPr>
          <p:cNvPr id="17412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5749CC7-D857-4830-A1B7-B91644E9A611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 eaLnBrk="1" hangingPunct="1"/>
              <a:t>13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«КРАБ» 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7573" y="974180"/>
            <a:ext cx="914400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ru-RU" sz="1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Существо дела</a:t>
            </a:r>
            <a:r>
              <a:rPr lang="ru-RU" sz="1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Префектура СВАО г. Москвы, ООО «ПАБЛИСИТИ-БИЛДИНГ проект №2» и РБОФ «Паблисити» заключили и исполнили соглашение, целью которого являлось устранение конкуренции на торгах на выполнение работ по капитальному ремонту спортивных площадок на территории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СВАО г. Москвы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сумму более 100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рублей. </a:t>
            </a:r>
          </a:p>
          <a:p>
            <a:pPr algn="just">
              <a:spcAft>
                <a:spcPts val="0"/>
              </a:spcAft>
              <a:defRPr/>
            </a:pP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«ПАБЛИСИТИ-БИЛДИНГ проект №2» и ООО «Дельта строй» заключили соглашение, которое привело к поддержанию цен на торгах.</a:t>
            </a:r>
          </a:p>
          <a:p>
            <a:pPr algn="just">
              <a:spcAft>
                <a:spcPts val="0"/>
              </a:spcAft>
              <a:defRPr/>
            </a:pP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Поводом для антимонопольного расследования явилось обращение СУ СК по Северо-Восточному округу г.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Москвы.</a:t>
            </a:r>
          </a:p>
          <a:p>
            <a:pPr algn="just">
              <a:spcAft>
                <a:spcPts val="0"/>
              </a:spcAft>
              <a:defRPr/>
            </a:pPr>
            <a:r>
              <a:rPr lang="ru-RU" sz="1700" b="1" u="sng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Административная </a:t>
            </a:r>
            <a:r>
              <a:rPr lang="ru-RU" sz="1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  <a:r>
              <a:rPr lang="ru-RU" sz="1700" b="1" dirty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: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Наложено штрафов на общую сумму более 15 млн. рублей.</a:t>
            </a:r>
            <a:endParaRPr lang="ru-RU" sz="17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1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Судебная защита:</a:t>
            </a:r>
            <a:r>
              <a:rPr lang="ru-RU" sz="1700" b="1" dirty="0">
                <a:solidFill>
                  <a:srgbClr val="008080"/>
                </a:solidFill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Суд </a:t>
            </a:r>
            <a:r>
              <a:rPr lang="ru-RU" sz="1700" b="1" dirty="0" smtClean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апелляционной и кассационной </a:t>
            </a:r>
            <a:r>
              <a:rPr lang="ru-RU" sz="1700" b="1" dirty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инстанции поддержал решение антимонопольного органа. </a:t>
            </a:r>
            <a:endParaRPr lang="ru-RU" sz="1700" b="1" dirty="0" smtClean="0">
              <a:solidFill>
                <a:srgbClr val="C0000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1700" b="1" u="sng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Уголовная </a:t>
            </a:r>
            <a:r>
              <a:rPr lang="ru-RU" sz="1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ответственность:</a:t>
            </a:r>
            <a:r>
              <a:rPr lang="ru-RU" sz="1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июля 2012 года СУ СК по СВАО г. Москвы возбудило в отношении должностных лиц префектуры СВАО г. Москвы и ООО «ПАБЛИСИТИ-БИЛДИНГ проект №2» уголовное дело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1 ст. 285 УК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РФ,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4 ст. 159 УК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РФ, материалы дела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направлены в ФАС России. 23.12.2013 года ФАС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вынесла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 нарушении </a:t>
            </a:r>
            <a:r>
              <a:rPr lang="ru-RU" sz="17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АМЗ,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которое </a:t>
            </a:r>
            <a:r>
              <a:rPr lang="ru-RU" sz="1700" b="1" dirty="0">
                <a:solidFill>
                  <a:srgbClr val="333399"/>
                </a:solidFill>
                <a:ea typeface="MS PGothic" pitchFamily="34" charset="-128"/>
                <a:cs typeface="Arial" panose="020B0604020202020204" pitchFamily="34" charset="0"/>
              </a:rPr>
              <a:t>передано в </a:t>
            </a:r>
            <a:r>
              <a:rPr lang="ru-RU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СК по СВАО г. Москвы </a:t>
            </a:r>
            <a:r>
              <a:rPr lang="ru-RU" sz="1700" b="1" dirty="0">
                <a:solidFill>
                  <a:srgbClr val="333399"/>
                </a:solidFill>
                <a:ea typeface="MS PGothic" pitchFamily="34" charset="-128"/>
                <a:cs typeface="Arial" panose="020B0604020202020204" pitchFamily="34" charset="0"/>
              </a:rPr>
              <a:t>для решения вопроса о возбуждении уголовного дела по </a:t>
            </a:r>
            <a:r>
              <a:rPr lang="ru-RU" sz="1700" b="1" dirty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ст. 178 УК РФ. </a:t>
            </a:r>
          </a:p>
          <a:p>
            <a:pPr algn="just">
              <a:spcAft>
                <a:spcPts val="0"/>
              </a:spcAft>
              <a:defRPr/>
            </a:pPr>
            <a:r>
              <a:rPr lang="ru-RU" sz="1700" b="1" dirty="0" smtClean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Проведено обсуждение дела на заседании рабочей группы СК России и ФАС России. Ход расследования взят на контроль ЦА СК России.</a:t>
            </a:r>
            <a:endParaRPr lang="ru-RU" sz="1700" b="1" dirty="0">
              <a:solidFill>
                <a:srgbClr val="333399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5604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4E15686-8397-46F9-8DD2-BA3989F7150D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 eaLnBrk="1" hangingPunct="1"/>
              <a:t>14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72839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«ПРЕФЕКТУРА СВАО Г. МОСКВЫ» 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4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0" y="701656"/>
            <a:ext cx="91440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5334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indent="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550" b="1" u="sng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Существо дела:</a:t>
            </a:r>
            <a:r>
              <a:rPr lang="ru-RU" sz="1550" b="1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ru-RU" sz="1550" b="1" dirty="0" smtClean="0">
                <a:latin typeface="Arial" charset="0"/>
              </a:rPr>
              <a:t>Минздрав </a:t>
            </a:r>
            <a:r>
              <a:rPr lang="ru-RU" sz="1550" b="1" dirty="0">
                <a:latin typeface="Arial" charset="0"/>
              </a:rPr>
              <a:t>Республики Саха (Якутия), ГБУ Республики Саха (Якутия) «Республиканская больница № 2 – Центр экстренной медицинской помощи», ООО «Сименс», </a:t>
            </a:r>
            <a:r>
              <a:rPr lang="en-US" sz="1550" b="1" dirty="0" err="1">
                <a:latin typeface="Arial" charset="0"/>
              </a:rPr>
              <a:t>Diatech</a:t>
            </a:r>
            <a:r>
              <a:rPr lang="en-US" sz="1550" b="1" dirty="0">
                <a:latin typeface="Arial" charset="0"/>
              </a:rPr>
              <a:t> S</a:t>
            </a:r>
            <a:r>
              <a:rPr lang="ru-RU" sz="1550" b="1" dirty="0">
                <a:latin typeface="Arial" charset="0"/>
              </a:rPr>
              <a:t>.</a:t>
            </a:r>
            <a:r>
              <a:rPr lang="en-US" sz="1550" b="1" dirty="0">
                <a:latin typeface="Arial" charset="0"/>
              </a:rPr>
              <a:t> A</a:t>
            </a:r>
            <a:r>
              <a:rPr lang="ru-RU" sz="1550" b="1" dirty="0">
                <a:latin typeface="Arial" charset="0"/>
              </a:rPr>
              <a:t>. (Швейцария), ЗАО «</a:t>
            </a:r>
            <a:r>
              <a:rPr lang="ru-RU" sz="1550" b="1" dirty="0" err="1">
                <a:latin typeface="Arial" charset="0"/>
              </a:rPr>
              <a:t>Диатех</a:t>
            </a:r>
            <a:r>
              <a:rPr lang="ru-RU" sz="1550" b="1" dirty="0">
                <a:latin typeface="Arial" charset="0"/>
              </a:rPr>
              <a:t> АГ», ООО «РОСТ МЕД» заключили и исполнили </a:t>
            </a:r>
            <a:r>
              <a:rPr lang="ru-RU" sz="1550" b="1" dirty="0" smtClean="0">
                <a:latin typeface="Arial" charset="0"/>
              </a:rPr>
              <a:t>соглашение, </a:t>
            </a:r>
            <a:r>
              <a:rPr lang="ru-RU" sz="1550" b="1" dirty="0">
                <a:latin typeface="Arial" charset="0"/>
              </a:rPr>
              <a:t>которое привело к устранению конкуренции на торгах по закупке медицинской техники. </a:t>
            </a:r>
          </a:p>
          <a:p>
            <a:pPr indent="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550" b="1" dirty="0">
                <a:latin typeface="Arial" charset="0"/>
              </a:rPr>
              <a:t>В результате действий участников соглашения, медицинское оборудование стоимостью 102,99 </a:t>
            </a:r>
            <a:r>
              <a:rPr lang="ru-RU" sz="1550" b="1" dirty="0" smtClean="0">
                <a:latin typeface="Arial" charset="0"/>
              </a:rPr>
              <a:t>млн </a:t>
            </a:r>
            <a:r>
              <a:rPr lang="ru-RU" sz="1550" b="1" dirty="0">
                <a:latin typeface="Arial" charset="0"/>
              </a:rPr>
              <a:t>рублей было поставлено </a:t>
            </a:r>
            <a:r>
              <a:rPr lang="ru-RU" sz="1550" b="1" dirty="0" smtClean="0">
                <a:latin typeface="Arial" charset="0"/>
              </a:rPr>
              <a:t>по </a:t>
            </a:r>
            <a:r>
              <a:rPr lang="ru-RU" sz="1550" b="1" dirty="0">
                <a:latin typeface="Arial" charset="0"/>
              </a:rPr>
              <a:t>цене 378,05 </a:t>
            </a:r>
            <a:r>
              <a:rPr lang="ru-RU" sz="1550" b="1" dirty="0" smtClean="0">
                <a:latin typeface="Arial" charset="0"/>
              </a:rPr>
              <a:t>млн рублей</a:t>
            </a:r>
            <a:r>
              <a:rPr lang="ru-RU" sz="1550" b="1" dirty="0">
                <a:latin typeface="Arial" charset="0"/>
              </a:rPr>
              <a:t>. 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550" b="1" dirty="0" smtClean="0">
                <a:cs typeface="Arial" panose="020B0604020202020204" pitchFamily="34" charset="0"/>
              </a:rPr>
              <a:t>Поводом </a:t>
            </a:r>
            <a:r>
              <a:rPr lang="ru-RU" sz="1550" b="1" dirty="0">
                <a:cs typeface="Arial" panose="020B0604020202020204" pitchFamily="34" charset="0"/>
              </a:rPr>
              <a:t>для антимонопольного расследования </a:t>
            </a:r>
            <a:r>
              <a:rPr lang="ru-RU" sz="1550" b="1" dirty="0" smtClean="0">
                <a:cs typeface="Arial" panose="020B0604020202020204" pitchFamily="34" charset="0"/>
              </a:rPr>
              <a:t>явились д</a:t>
            </a:r>
            <a:r>
              <a:rPr lang="ru-RU" sz="1550" b="1" dirty="0" smtClean="0">
                <a:latin typeface="Arial" charset="0"/>
              </a:rPr>
              <a:t>окументы </a:t>
            </a:r>
            <a:r>
              <a:rPr lang="ru-RU" sz="1550" b="1" dirty="0">
                <a:latin typeface="Arial" charset="0"/>
              </a:rPr>
              <a:t>и </a:t>
            </a:r>
            <a:r>
              <a:rPr lang="ru-RU" sz="1550" b="1" dirty="0" smtClean="0">
                <a:latin typeface="Arial" charset="0"/>
              </a:rPr>
              <a:t>информация, </a:t>
            </a:r>
            <a:r>
              <a:rPr lang="ru-RU" sz="1550" b="1" dirty="0">
                <a:latin typeface="Arial" charset="0"/>
              </a:rPr>
              <a:t>полученные из СУ Следственного комитета РФ по РС (Я</a:t>
            </a:r>
            <a:r>
              <a:rPr lang="ru-RU" sz="1550" b="1" dirty="0" smtClean="0">
                <a:latin typeface="Arial" charset="0"/>
              </a:rPr>
              <a:t>).</a:t>
            </a:r>
            <a:endParaRPr lang="ru-RU" sz="1550" b="1" dirty="0">
              <a:latin typeface="Arial" charset="0"/>
            </a:endParaRPr>
          </a:p>
          <a:p>
            <a:pPr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zh-CN" sz="155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Административная </a:t>
            </a:r>
            <a:r>
              <a:rPr lang="ru-RU" altLang="zh-CN" sz="1550" b="1" u="sng" dirty="0">
                <a:solidFill>
                  <a:srgbClr val="008080"/>
                </a:solidFill>
                <a:cs typeface="Arial" panose="020B0604020202020204" pitchFamily="34" charset="0"/>
              </a:rPr>
              <a:t>ответственность</a:t>
            </a:r>
            <a:r>
              <a:rPr lang="ru-RU" sz="1550" b="1" u="sng" dirty="0">
                <a:solidFill>
                  <a:srgbClr val="008080"/>
                </a:solidFill>
                <a:cs typeface="Arial" panose="020B0604020202020204" pitchFamily="34" charset="0"/>
              </a:rPr>
              <a:t>:</a:t>
            </a:r>
            <a:r>
              <a:rPr lang="ru-RU" sz="155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sz="1550" b="1" dirty="0">
                <a:latin typeface="Arial" charset="0"/>
              </a:rPr>
              <a:t>Наложено штрафов на сумму  более </a:t>
            </a:r>
            <a:r>
              <a:rPr lang="ru-RU" sz="1550" b="1" dirty="0" smtClean="0">
                <a:latin typeface="Arial" charset="0"/>
              </a:rPr>
              <a:t>61 </a:t>
            </a:r>
            <a:r>
              <a:rPr lang="ru-RU" sz="1550" b="1" dirty="0">
                <a:latin typeface="Arial" charset="0"/>
              </a:rPr>
              <a:t>млн. руб. </a:t>
            </a:r>
            <a:endParaRPr lang="ru-RU" sz="1550" b="1" dirty="0" smtClean="0">
              <a:latin typeface="Arial" charset="0"/>
            </a:endParaRPr>
          </a:p>
          <a:p>
            <a:pPr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55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Судебная </a:t>
            </a:r>
            <a:r>
              <a:rPr lang="ru-RU" sz="1550" b="1" u="sng" dirty="0">
                <a:solidFill>
                  <a:srgbClr val="008080"/>
                </a:solidFill>
                <a:cs typeface="Arial" panose="020B0604020202020204" pitchFamily="34" charset="0"/>
              </a:rPr>
              <a:t>защита:</a:t>
            </a:r>
            <a:r>
              <a:rPr lang="ru-RU" sz="155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sz="1550" b="1" dirty="0">
                <a:solidFill>
                  <a:srgbClr val="C00000"/>
                </a:solidFill>
                <a:latin typeface="Arial" charset="0"/>
              </a:rPr>
              <a:t>С</a:t>
            </a:r>
            <a:r>
              <a:rPr lang="ru-RU" sz="1550" b="1" dirty="0" smtClean="0">
                <a:solidFill>
                  <a:srgbClr val="C00000"/>
                </a:solidFill>
                <a:latin typeface="Arial" charset="0"/>
              </a:rPr>
              <a:t>уд апелляционной инстанции не поддержал решение ФАС России. ФАС России подана кассационная жалоба.</a:t>
            </a:r>
            <a:endParaRPr lang="ru-RU" sz="1550" b="1" dirty="0">
              <a:solidFill>
                <a:srgbClr val="C00000"/>
              </a:solidFill>
              <a:latin typeface="Arial" charset="0"/>
            </a:endParaRPr>
          </a:p>
          <a:p>
            <a:pPr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550" b="1" u="sng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1550" b="1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: </a:t>
            </a:r>
            <a:r>
              <a:rPr lang="ru-RU" sz="1550" b="1" dirty="0">
                <a:latin typeface="Arial" charset="0"/>
              </a:rPr>
              <a:t>Следственное управление Следственного комитета Российской Федерации по Республике Саха (Якутия) </a:t>
            </a:r>
            <a:r>
              <a:rPr lang="ru-RU" sz="1550" b="1" dirty="0" smtClean="0">
                <a:latin typeface="Arial" charset="0"/>
              </a:rPr>
              <a:t>возбудило уголовное дело по </a:t>
            </a:r>
            <a:r>
              <a:rPr lang="ru-RU" sz="1550" b="1" dirty="0">
                <a:latin typeface="Arial" charset="0"/>
              </a:rPr>
              <a:t>обвинению </a:t>
            </a:r>
            <a:r>
              <a:rPr lang="ru-RU" sz="1550" b="1" dirty="0" smtClean="0">
                <a:latin typeface="Arial" charset="0"/>
              </a:rPr>
              <a:t>бывшего Министра здравоохранения РС(Я) в </a:t>
            </a:r>
            <a:r>
              <a:rPr lang="ru-RU" sz="1550" b="1" dirty="0">
                <a:latin typeface="Arial" charset="0"/>
              </a:rPr>
              <a:t>совершении им при производстве закупок медицинского оборудования преступлений, предусмотренных ч.2 ст. 286 и ч.4 ст. 160 УК РФ</a:t>
            </a:r>
            <a:r>
              <a:rPr lang="ru-RU" sz="1550" b="1" dirty="0" smtClean="0">
                <a:latin typeface="Arial" charset="0"/>
              </a:rPr>
              <a:t>. 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550" b="1" dirty="0" smtClean="0">
                <a:cs typeface="Arial" panose="020B0604020202020204" pitchFamily="34" charset="0"/>
              </a:rPr>
              <a:t>Решение ФАС России о нарушении антимонопольного законодательства передано</a:t>
            </a:r>
            <a:r>
              <a:rPr lang="ru-RU" sz="1550" b="1" dirty="0" smtClean="0">
                <a:latin typeface="Arial" charset="0"/>
                <a:cs typeface="Arial" panose="020B0604020202020204" pitchFamily="34" charset="0"/>
              </a:rPr>
              <a:t> в СУ СК России по РС(Я).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550" b="1" dirty="0" smtClean="0">
                <a:solidFill>
                  <a:srgbClr val="C00000"/>
                </a:solidFill>
                <a:latin typeface="Arial" charset="0"/>
              </a:rPr>
              <a:t>06.03.2015 СУ </a:t>
            </a:r>
            <a:r>
              <a:rPr lang="ru-RU" sz="1550" b="1" dirty="0">
                <a:solidFill>
                  <a:srgbClr val="C00000"/>
                </a:solidFill>
                <a:latin typeface="Arial" charset="0"/>
              </a:rPr>
              <a:t>СК России по РС(Я) </a:t>
            </a:r>
            <a:r>
              <a:rPr lang="ru-RU" sz="1550" b="1" dirty="0" smtClean="0">
                <a:solidFill>
                  <a:srgbClr val="C00000"/>
                </a:solidFill>
                <a:latin typeface="Arial" charset="0"/>
              </a:rPr>
              <a:t>предварительное </a:t>
            </a:r>
            <a:r>
              <a:rPr lang="ru-RU" sz="1550" b="1" dirty="0">
                <a:solidFill>
                  <a:srgbClr val="C00000"/>
                </a:solidFill>
                <a:latin typeface="Arial" charset="0"/>
              </a:rPr>
              <a:t>следствие </a:t>
            </a:r>
            <a:r>
              <a:rPr lang="ru-RU" sz="1550" b="1" dirty="0" smtClean="0">
                <a:solidFill>
                  <a:srgbClr val="C00000"/>
                </a:solidFill>
                <a:latin typeface="Arial" charset="0"/>
              </a:rPr>
              <a:t>по уголовному делу            № 34006 приостановлено по </a:t>
            </a:r>
            <a:r>
              <a:rPr lang="ru-RU" sz="1550" b="1" dirty="0">
                <a:solidFill>
                  <a:srgbClr val="C00000"/>
                </a:solidFill>
                <a:latin typeface="Arial" charset="0"/>
              </a:rPr>
              <a:t>п. 1 ч. 1 ст. 208 УПК РФ – с связи с </a:t>
            </a:r>
            <a:r>
              <a:rPr lang="ru-RU" sz="1550" b="1" dirty="0" err="1" smtClean="0">
                <a:solidFill>
                  <a:srgbClr val="C00000"/>
                </a:solidFill>
                <a:latin typeface="Arial" charset="0"/>
              </a:rPr>
              <a:t>неустановлением</a:t>
            </a:r>
            <a:r>
              <a:rPr lang="ru-RU" sz="155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1550" b="1" dirty="0">
                <a:solidFill>
                  <a:srgbClr val="C00000"/>
                </a:solidFill>
                <a:latin typeface="Arial" charset="0"/>
              </a:rPr>
              <a:t>лица, подлежащего привлечению в качестве обвиняемого.  </a:t>
            </a:r>
          </a:p>
        </p:txBody>
      </p:sp>
      <p:sp>
        <p:nvSpPr>
          <p:cNvPr id="36868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F1E2EA-F576-42C0-A87D-A9C8FB4F30F9}" type="slidenum">
              <a:rPr lang="ru-RU"/>
              <a:pPr/>
              <a:t>15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72839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«ЯКУТИЯ - СИМЕНС» 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35208" y="821904"/>
            <a:ext cx="91440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just"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Существо дела</a:t>
            </a:r>
            <a:r>
              <a:rPr lang="ru-RU" sz="1600" b="1" dirty="0">
                <a:solidFill>
                  <a:srgbClr val="00808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В марте 2015 года ФАС России из МВД России поступили копии материалов уголовного дела, содержащие информацию о проведении конкурсов на право заключения государственных контрактов по реконструкции, строительству и оснащению пунктов пропуска через государственную границу Российской Федерации.</a:t>
            </a:r>
          </a:p>
          <a:p>
            <a:pPr lvl="0" algn="just">
              <a:spcAft>
                <a:spcPts val="0"/>
              </a:spcAft>
              <a:defRPr/>
            </a:pPr>
            <a:endParaRPr lang="ru-RU" sz="16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Вместе с материалами уголовного дела в ФАС России из МВД России поступил запрос о даче заключения  специалиста 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 наличии либо отсутствии признаков нарушения антимонопольного законодательства.</a:t>
            </a:r>
          </a:p>
          <a:p>
            <a:pPr lvl="0" algn="just">
              <a:spcAft>
                <a:spcPts val="0"/>
              </a:spcAft>
              <a:defRPr/>
            </a:pPr>
            <a:endParaRPr lang="ru-RU" sz="16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ФАС России было подготовлено заключение специалистов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, в котором был сделан вывод о наличии признаков нарушения АМЗ в материалах уголовного дела. На основе заключения следователем предъявлено обвинение.</a:t>
            </a:r>
          </a:p>
          <a:p>
            <a:pPr lvl="0" algn="just">
              <a:spcAft>
                <a:spcPts val="0"/>
              </a:spcAft>
              <a:defRPr/>
            </a:pPr>
            <a:endParaRPr lang="ru-RU" sz="16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июле 2015 года ФАС России было возбуждено дело 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в отношении </a:t>
            </a:r>
            <a:r>
              <a:rPr lang="ru-RU" sz="16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Росграницы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, ФГУ «</a:t>
            </a:r>
            <a:r>
              <a:rPr lang="ru-RU" sz="16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Росгранстой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», ЗАО «</a:t>
            </a:r>
            <a:r>
              <a:rPr lang="ru-RU" sz="16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РосТрансСтрой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» по признакам нарушения статьи 16 Закона о защите конкуренции.</a:t>
            </a:r>
          </a:p>
          <a:p>
            <a:pPr lvl="0" algn="just">
              <a:spcAft>
                <a:spcPts val="0"/>
              </a:spcAft>
              <a:defRPr/>
            </a:pPr>
            <a:endParaRPr lang="ru-RU" sz="16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ноября 2015 года ФАС России вынесла решение 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признала </a:t>
            </a:r>
            <a:r>
              <a:rPr lang="ru-RU" sz="16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Росграницу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Росгранстрой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и ЗАО «</a:t>
            </a:r>
            <a:r>
              <a:rPr lang="ru-RU" sz="16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РосТрансСтрой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» нарушившими статью 16 Федерального закона «О защите конкуренции».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Решение направлено следователю для приобщения к материалам дела. </a:t>
            </a:r>
          </a:p>
          <a:p>
            <a:pPr algn="just">
              <a:spcAft>
                <a:spcPts val="0"/>
              </a:spcAft>
              <a:defRPr/>
            </a:pPr>
            <a:endParaRPr lang="ru-RU" sz="18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4E15686-8397-46F9-8DD2-BA3989F7150D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 eaLnBrk="1" hangingPunct="1"/>
              <a:t>16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72839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«РОСГРАНИЦА»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7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1" y="1095402"/>
            <a:ext cx="9144000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u="sng" dirty="0" smtClean="0">
                <a:solidFill>
                  <a:srgbClr val="008080"/>
                </a:solidFill>
              </a:rPr>
              <a:t>Существо дела</a:t>
            </a:r>
            <a:r>
              <a:rPr lang="ru-RU" sz="1600" b="1" dirty="0" smtClean="0">
                <a:solidFill>
                  <a:srgbClr val="008080"/>
                </a:solidFill>
              </a:rPr>
              <a:t>:</a:t>
            </a:r>
            <a:r>
              <a:rPr lang="ru-RU" sz="1600" b="1" dirty="0" smtClean="0">
                <a:solidFill>
                  <a:srgbClr val="333399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  <a:ea typeface="MS PGothic" panose="020B0600070205080204" pitchFamily="34" charset="-128"/>
              </a:rPr>
              <a:t>Ростовским УФАС России были получены материалы уголовного дела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, поступившие из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СУ ГСУ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СК России, </a:t>
            </a:r>
            <a:r>
              <a:rPr lang="ru-RU" sz="1600" b="1" dirty="0">
                <a:solidFill>
                  <a:srgbClr val="C00000"/>
                </a:solidFill>
                <a:ea typeface="MS PGothic" panose="020B0600070205080204" pitchFamily="34" charset="-128"/>
              </a:rPr>
              <a:t>а также материалы оперативно-розыскных мероприятий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,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проведенных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УФСБ России по Ростовской области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По полученным материалам Ростовским УФАС было подготовлено и передано следователю заключение специалиста о наличии признаков нарушения антимонопольного законодательства.</a:t>
            </a:r>
            <a:endParaRPr lang="ru-RU" sz="16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ea typeface="MS PGothic" panose="020B0600070205080204" pitchFamily="34" charset="-128"/>
              </a:rPr>
              <a:t>14 мая 2015 года Ростовским УФАС России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отдел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капитального строительства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Администрации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Каменского района, ООО «Визирь», ООО «Юг-Строй-Контроль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» признаны нарушившими ст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. 16 Закона о защите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конкуренции - </a:t>
            </a:r>
            <a:r>
              <a:rPr lang="ru-RU" sz="1600" b="1" dirty="0" err="1" smtClean="0">
                <a:solidFill>
                  <a:srgbClr val="333399"/>
                </a:solidFill>
                <a:ea typeface="MS PGothic" panose="020B0600070205080204" pitchFamily="34" charset="-128"/>
              </a:rPr>
              <a:t>антиконкурентное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 соглашение 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при проведении конкурса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на выполнение работ по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строительству детского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сада.</a:t>
            </a:r>
            <a:endParaRPr lang="ru-RU" sz="16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Копия решения Ростовского УФАС России была направлена в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следователю для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приобщения к материалам уголовного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дела, выводы антимонопольного </a:t>
            </a:r>
            <a:r>
              <a:rPr lang="ru-RU" sz="1600" b="1" dirty="0" smtClean="0">
                <a:solidFill>
                  <a:srgbClr val="C00000"/>
                </a:solidFill>
                <a:ea typeface="MS PGothic" panose="020B0600070205080204" pitchFamily="34" charset="-128"/>
              </a:rPr>
              <a:t>органа был использованы при доказывании по уголовному делу.</a:t>
            </a:r>
            <a:endParaRPr lang="ru-RU" sz="1600" b="1" dirty="0">
              <a:solidFill>
                <a:srgbClr val="C0000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  <a:ea typeface="MS PGothic" panose="020B0600070205080204" pitchFamily="34" charset="-128"/>
              </a:rPr>
              <a:t>10 </a:t>
            </a:r>
            <a:r>
              <a:rPr lang="ru-RU" sz="1600" b="1" dirty="0">
                <a:solidFill>
                  <a:srgbClr val="C00000"/>
                </a:solidFill>
                <a:ea typeface="MS PGothic" panose="020B0600070205080204" pitchFamily="34" charset="-128"/>
              </a:rPr>
              <a:t>августа 2015 года </a:t>
            </a:r>
            <a:r>
              <a:rPr lang="ru-RU" sz="1600" b="1" dirty="0" smtClean="0">
                <a:solidFill>
                  <a:srgbClr val="C00000"/>
                </a:solidFill>
                <a:ea typeface="MS PGothic" panose="020B0600070205080204" pitchFamily="34" charset="-128"/>
              </a:rPr>
              <a:t>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Каменский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районный суд Ростовской области признал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главу 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Каменского района Ростовской области Н.Б. </a:t>
            </a:r>
            <a:r>
              <a:rPr lang="ru-RU" sz="1600" b="1" dirty="0" err="1">
                <a:solidFill>
                  <a:srgbClr val="333399"/>
                </a:solidFill>
                <a:ea typeface="MS PGothic" panose="020B0600070205080204" pitchFamily="34" charset="-128"/>
              </a:rPr>
              <a:t>Кольжанова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 виновным в совершении преступления предусмотренного ч. 2 ст. 285 УК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РФ и назначил </a:t>
            </a:r>
            <a:r>
              <a:rPr lang="ru-RU" sz="1600" b="1" dirty="0">
                <a:solidFill>
                  <a:srgbClr val="C00000"/>
                </a:solidFill>
                <a:ea typeface="MS PGothic" panose="020B0600070205080204" pitchFamily="34" charset="-128"/>
              </a:rPr>
              <a:t>наказание в виде 1 года 4 месяцев лишения свободы</a:t>
            </a:r>
            <a:r>
              <a:rPr lang="ru-RU" sz="1600" b="1" dirty="0">
                <a:solidFill>
                  <a:srgbClr val="333399"/>
                </a:solidFill>
                <a:ea typeface="MS PGothic" panose="020B0600070205080204" pitchFamily="34" charset="-128"/>
              </a:rPr>
              <a:t> с лишением права занимать определенные должности на 2 </a:t>
            </a:r>
            <a:r>
              <a:rPr lang="ru-RU" sz="16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года.</a:t>
            </a:r>
            <a:endParaRPr lang="ru-RU" sz="1600" b="1" dirty="0">
              <a:solidFill>
                <a:srgbClr val="C0000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ea typeface="MS PGothic" panose="020B0600070205080204" pitchFamily="34" charset="-128"/>
              </a:rPr>
              <a:t>Решение антимонопольного </a:t>
            </a:r>
            <a:r>
              <a:rPr lang="ru-RU" sz="1600" b="1" dirty="0" smtClean="0">
                <a:solidFill>
                  <a:srgbClr val="C00000"/>
                </a:solidFill>
                <a:ea typeface="MS PGothic" panose="020B0600070205080204" pitchFamily="34" charset="-128"/>
              </a:rPr>
              <a:t>органа и приговор </a:t>
            </a:r>
            <a:r>
              <a:rPr lang="ru-RU" sz="1600" b="1" dirty="0">
                <a:solidFill>
                  <a:srgbClr val="C00000"/>
                </a:solidFill>
                <a:ea typeface="MS PGothic" panose="020B0600070205080204" pitchFamily="34" charset="-128"/>
              </a:rPr>
              <a:t>суда </a:t>
            </a:r>
            <a:r>
              <a:rPr lang="ru-RU" sz="1600" b="1" dirty="0" smtClean="0">
                <a:solidFill>
                  <a:srgbClr val="C00000"/>
                </a:solidFill>
                <a:ea typeface="MS PGothic" panose="020B0600070205080204" pitchFamily="34" charset="-128"/>
              </a:rPr>
              <a:t> </a:t>
            </a:r>
            <a:r>
              <a:rPr lang="ru-RU" sz="1600" b="1" dirty="0">
                <a:solidFill>
                  <a:srgbClr val="C00000"/>
                </a:solidFill>
                <a:ea typeface="MS PGothic" panose="020B0600070205080204" pitchFamily="34" charset="-128"/>
              </a:rPr>
              <a:t>вступили в законную </a:t>
            </a:r>
            <a:r>
              <a:rPr lang="ru-RU" sz="1600" b="1" dirty="0" smtClean="0">
                <a:solidFill>
                  <a:srgbClr val="C00000"/>
                </a:solidFill>
                <a:ea typeface="MS PGothic" panose="020B0600070205080204" pitchFamily="34" charset="-128"/>
              </a:rPr>
              <a:t>силу!</a:t>
            </a:r>
            <a:endParaRPr lang="ru-RU" sz="1600" b="1" dirty="0" smtClean="0">
              <a:solidFill>
                <a:srgbClr val="C00000"/>
              </a:solidFill>
            </a:endParaRPr>
          </a:p>
        </p:txBody>
      </p:sp>
      <p:sp>
        <p:nvSpPr>
          <p:cNvPr id="25604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4E15686-8397-46F9-8DD2-BA3989F7150D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 eaLnBrk="1" hangingPunct="1"/>
              <a:t>17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5213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«РОСТОВ»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6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143668" y="936724"/>
            <a:ext cx="8856663" cy="57708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800" b="1" u="sng" dirty="0">
                <a:solidFill>
                  <a:srgbClr val="008080"/>
                </a:solidFill>
                <a:ea typeface="MS PGothic" pitchFamily="34" charset="-128"/>
              </a:rPr>
              <a:t>Существо дела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: В 2006 году дальневосточные предприятия, добывающие минтай организовали картель по установлению цен, регулированию объемов добычи минтая и реализации продукции из него. К созданию и деятельности картеля имели отношение иностранные предприятия (КНР) . Для руководства деятельностью картеля была создана 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Ассоциация 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добытчиков минтая (АДМ). Участниками картеля были признаны 26 компаний. АДМ была признана виновной в незаконной координации экономической деятельности хозяйствующих субъектов.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800" b="1" u="sng" dirty="0">
                <a:solidFill>
                  <a:srgbClr val="008080"/>
                </a:solidFill>
                <a:ea typeface="MS PGothic" pitchFamily="34" charset="-128"/>
              </a:rPr>
              <a:t>Административная ответственность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: 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Участникам 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картеля 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назначены штрафы 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на общую сумму более 120 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млн 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рублей.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800" b="1" u="sng" dirty="0">
                <a:solidFill>
                  <a:srgbClr val="008080"/>
                </a:solidFill>
                <a:ea typeface="MS PGothic" pitchFamily="34" charset="-128"/>
              </a:rPr>
              <a:t>Судебная защита: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 </a:t>
            </a:r>
            <a:r>
              <a:rPr lang="ru-RU" sz="1800" b="1" dirty="0">
                <a:solidFill>
                  <a:srgbClr val="C00000"/>
                </a:solidFill>
                <a:ea typeface="MS PGothic" pitchFamily="34" charset="-128"/>
              </a:rPr>
              <a:t>Арбитражные суды в трёх инстанциях поддержали решение ФАС России.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zh-CN" sz="18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Уголовная ответственность:</a:t>
            </a:r>
            <a:r>
              <a:rPr lang="ru-RU" altLang="zh-CN" sz="1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1800" b="1" dirty="0">
                <a:solidFill>
                  <a:srgbClr val="333399"/>
                </a:solidFill>
                <a:ea typeface="MS PGothic" pitchFamily="34" charset="-128"/>
                <a:cs typeface="Arial" panose="020B0604020202020204" pitchFamily="34" charset="0"/>
              </a:rPr>
              <a:t>15 февраля 2013 года м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  <a:cs typeface="Arial" panose="020B0604020202020204" pitchFamily="34" charset="0"/>
              </a:rPr>
              <a:t>атериалы по 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  <a:cs typeface="Arial" panose="020B0604020202020204" pitchFamily="34" charset="0"/>
              </a:rPr>
              <a:t>делу 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  <a:cs typeface="Arial" panose="020B0604020202020204" pitchFamily="34" charset="0"/>
              </a:rPr>
              <a:t>переданы в органы внутренних дел для решения вопроса о возбуждении уголовного дела по </a:t>
            </a:r>
            <a:r>
              <a:rPr lang="ru-RU" sz="1800" b="1" dirty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ст. 178 УК РФ.</a:t>
            </a:r>
            <a:endParaRPr lang="ru-RU" altLang="zh-CN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800" b="1" dirty="0">
                <a:solidFill>
                  <a:srgbClr val="C00000"/>
                </a:solidFill>
                <a:ea typeface="MS PGothic" pitchFamily="34" charset="-128"/>
              </a:rPr>
              <a:t>Неоднократно ГУ МВД России по </a:t>
            </a:r>
            <a:r>
              <a:rPr lang="ru-RU" sz="1800" b="1" dirty="0" smtClean="0">
                <a:solidFill>
                  <a:srgbClr val="C00000"/>
                </a:solidFill>
                <a:ea typeface="MS PGothic" pitchFamily="34" charset="-128"/>
              </a:rPr>
              <a:t>ДФО и Приморское ГУВД выносили постановления </a:t>
            </a:r>
            <a:r>
              <a:rPr lang="ru-RU" sz="1800" b="1" dirty="0">
                <a:solidFill>
                  <a:srgbClr val="C00000"/>
                </a:solidFill>
                <a:ea typeface="MS PGothic" pitchFamily="34" charset="-128"/>
              </a:rPr>
              <a:t>об отказе в возбуждении уголовного дела в связи с отсутствием события преступления.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Уголовное дело по данному факту по настоящее время не возбуждено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b="1" dirty="0">
              <a:solidFill>
                <a:srgbClr val="C00000"/>
              </a:solidFill>
              <a:ea typeface="MS PGothic" pitchFamily="34" charset="-128"/>
            </a:endParaRPr>
          </a:p>
        </p:txBody>
      </p:sp>
      <p:sp>
        <p:nvSpPr>
          <p:cNvPr id="19460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C4D7F35-B520-4575-81C9-63AC980E6FD5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/>
              <a:t>18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-815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«МИНТАЕВЫЙ КАРТЕЛЬ»</a:t>
            </a:r>
            <a:r>
              <a:rPr lang="ru-RU" sz="28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endParaRPr lang="ru-RU" sz="28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B489E3-BE49-494A-AB55-618E4011159A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/>
              <a:t>19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4276" name="Содержимое 6"/>
          <p:cNvSpPr txBox="1">
            <a:spLocks/>
          </p:cNvSpPr>
          <p:nvPr/>
        </p:nvSpPr>
        <p:spPr bwMode="auto">
          <a:xfrm>
            <a:off x="134119" y="980728"/>
            <a:ext cx="8837041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zh-CN" sz="160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Существо дела:</a:t>
            </a:r>
            <a:r>
              <a:rPr lang="ru-RU" altLang="zh-CN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cs typeface="Arial" panose="020B0604020202020204" pitchFamily="34" charset="0"/>
              </a:rPr>
              <a:t>НО «Ассоциация производственных и торговых предприятий рыбного рынка» и </a:t>
            </a:r>
            <a:r>
              <a:rPr lang="ru-RU" sz="1600" b="1" dirty="0" err="1" smtClean="0">
                <a:cs typeface="Arial" panose="020B0604020202020204" pitchFamily="34" charset="0"/>
              </a:rPr>
              <a:t>Россельхознадзор</a:t>
            </a:r>
            <a:r>
              <a:rPr lang="ru-RU" sz="1600" b="1" dirty="0" smtClean="0">
                <a:cs typeface="Arial" panose="020B0604020202020204" pitchFamily="34" charset="0"/>
              </a:rPr>
              <a:t> заключили соглашение, которое привело к ограничению доступа на товарный рынок поставок норвежской рыбы в Россию и устранению с него хозяйствующих субъектов.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600" b="1" dirty="0" smtClean="0">
                <a:cs typeface="Arial" panose="020B0604020202020204" pitchFamily="34" charset="0"/>
              </a:rPr>
              <a:t>Группа лиц в составе ОАО «Группа компаний «Русское море», ЗАО «Русская рыбная компания» и ООО «Русское море — Калининград»; группа лиц в составе ЗАО «ИТА Северная Компания», ООО «СК Рыба» и ЗАО «СК Ритейл»; ООО «</a:t>
            </a:r>
            <a:r>
              <a:rPr lang="ru-RU" sz="1600" b="1" dirty="0" err="1" smtClean="0">
                <a:cs typeface="Arial" panose="020B0604020202020204" pitchFamily="34" charset="0"/>
              </a:rPr>
              <a:t>ПрофиБизнес</a:t>
            </a:r>
            <a:r>
              <a:rPr lang="ru-RU" sz="1600" b="1" dirty="0" smtClean="0">
                <a:cs typeface="Arial" panose="020B0604020202020204" pitchFamily="34" charset="0"/>
              </a:rPr>
              <a:t>»; ООО «Северная Компания Калининград»; ЗАО «Атлант - </a:t>
            </a:r>
            <a:r>
              <a:rPr lang="ru-RU" sz="1600" b="1" dirty="0" err="1" smtClean="0">
                <a:cs typeface="Arial" panose="020B0604020202020204" pitchFamily="34" charset="0"/>
              </a:rPr>
              <a:t>Пасифик</a:t>
            </a:r>
            <a:r>
              <a:rPr lang="ru-RU" sz="1600" b="1" dirty="0" smtClean="0">
                <a:cs typeface="Arial" panose="020B0604020202020204" pitchFamily="34" charset="0"/>
              </a:rPr>
              <a:t>» создали картель по разделу рынка поставок норвежской рыбы в Россию по объему продажи, покупки товаров, составу продавцов.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600" b="1" dirty="0" smtClean="0">
                <a:cs typeface="Arial" panose="020B0604020202020204" pitchFamily="34" charset="0"/>
              </a:rPr>
              <a:t>Ассоциация координировала этот картель.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zh-CN" sz="160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Административная ответственность:</a:t>
            </a:r>
            <a:r>
              <a:rPr lang="ru-RU" altLang="zh-CN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cs typeface="Arial" panose="020B0604020202020204" pitchFamily="34" charset="0"/>
              </a:rPr>
              <a:t>Назначено штрафов на сумму более 218 млн рублей.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zh-CN" sz="1600" b="1" u="sng" dirty="0" smtClean="0">
                <a:solidFill>
                  <a:srgbClr val="008080"/>
                </a:solidFill>
                <a:latin typeface="Arial" charset="0"/>
              </a:rPr>
              <a:t>Судебная защита</a:t>
            </a:r>
            <a:r>
              <a:rPr lang="ru-RU" altLang="zh-CN" sz="1600" b="1" dirty="0" smtClean="0">
                <a:solidFill>
                  <a:srgbClr val="008080"/>
                </a:solidFill>
                <a:latin typeface="Arial" charset="0"/>
              </a:rPr>
              <a:t>: </a:t>
            </a:r>
            <a:r>
              <a:rPr lang="ru-RU" altLang="zh-CN" sz="1600" b="1" dirty="0">
                <a:latin typeface="Arial" charset="0"/>
              </a:rPr>
              <a:t>Ответчики обжаловали решение ФАС России. </a:t>
            </a:r>
            <a:r>
              <a:rPr lang="ru-RU" altLang="zh-CN" sz="1600" b="1" dirty="0" smtClean="0">
                <a:latin typeface="Arial" charset="0"/>
              </a:rPr>
              <a:t>В настоящее время инициировано кассационное рассмотрение в Верховном суде РФ.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zh-CN" sz="160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Уголовная ответственность:</a:t>
            </a:r>
            <a:r>
              <a:rPr lang="ru-RU" altLang="zh-CN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altLang="zh-CN" sz="1600" b="1" dirty="0">
                <a:cs typeface="Arial" panose="020B0604020202020204" pitchFamily="34" charset="0"/>
              </a:rPr>
              <a:t>17 июля 2013 года </a:t>
            </a:r>
            <a:r>
              <a:rPr lang="ru-RU" altLang="zh-CN" sz="1600" b="1" dirty="0" smtClean="0">
                <a:cs typeface="Arial" panose="020B0604020202020204" pitchFamily="34" charset="0"/>
              </a:rPr>
              <a:t>м</a:t>
            </a:r>
            <a:r>
              <a:rPr lang="ru-RU" sz="1600" b="1" dirty="0" smtClean="0">
                <a:cs typeface="Arial" panose="020B0604020202020204" pitchFamily="34" charset="0"/>
              </a:rPr>
              <a:t>атериалы в отношении должностных лиц хозяйствующих субъектов направлены в МВД России для решения вопроса о возбуждении уголовного дела по </a:t>
            </a:r>
            <a:r>
              <a:rPr lang="ru-RU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ст. 178 УК РФ</a:t>
            </a:r>
            <a:r>
              <a:rPr lang="ru-RU" sz="1600" b="1" dirty="0" smtClean="0">
                <a:cs typeface="Arial" panose="020B0604020202020204" pitchFamily="34" charset="0"/>
              </a:rPr>
              <a:t>, в отношении должностных лиц </a:t>
            </a:r>
            <a:r>
              <a:rPr lang="ru-RU" sz="1600" b="1" dirty="0" err="1" smtClean="0">
                <a:cs typeface="Arial" panose="020B0604020202020204" pitchFamily="34" charset="0"/>
              </a:rPr>
              <a:t>Россельхознадзора</a:t>
            </a:r>
            <a:r>
              <a:rPr lang="ru-RU" sz="1600" b="1" dirty="0" smtClean="0">
                <a:cs typeface="Arial" panose="020B0604020202020204" pitchFamily="34" charset="0"/>
              </a:rPr>
              <a:t> – в СК РФ для решения вопроса о возбуждении уголовного дела по </a:t>
            </a:r>
            <a:r>
              <a:rPr lang="ru-RU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ст. 286 УК РФ.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Уголовное дело по данному факту по настоящее время не возбуждено. </a:t>
            </a:r>
          </a:p>
          <a:p>
            <a:pPr>
              <a:defRPr/>
            </a:pPr>
            <a:endParaRPr lang="ru-RU" dirty="0" smtClean="0"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72839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«РЫБА. НОРВЕГИЯ» 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D2C17-3349-40BD-8455-0A0D069F05F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08520" y="0"/>
            <a:ext cx="925252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  <a:defRPr/>
            </a:pPr>
            <a:r>
              <a:rPr lang="ru-RU" sz="2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Важность взаимодействия ФАС России и правоохранительных органов</a:t>
            </a:r>
            <a:endParaRPr lang="ru-RU" sz="2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2487049" y="1268760"/>
            <a:ext cx="6624737" cy="372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spcAft>
                <a:spcPts val="0"/>
              </a:spcAft>
              <a:buSzPct val="45000"/>
              <a:buFontTx/>
              <a:buNone/>
              <a:defRPr/>
            </a:pPr>
            <a:r>
              <a:rPr lang="ru-RU" sz="1800" b="1" kern="0" dirty="0" smtClean="0">
                <a:ea typeface="ＭＳ Ｐゴシック" pitchFamily="34" charset="-128"/>
                <a:cs typeface="Mangal" pitchFamily="18" charset="0"/>
              </a:rPr>
              <a:t>     </a:t>
            </a:r>
            <a:r>
              <a:rPr lang="ru-RU" sz="2300" b="1" u="sng" kern="0" dirty="0" smtClean="0">
                <a:ea typeface="ＭＳ Ｐゴシック" pitchFamily="34" charset="-128"/>
                <a:cs typeface="Mangal" pitchFamily="18" charset="0"/>
              </a:rPr>
              <a:t>ФАС России осуществляет контроль за: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300" kern="0" dirty="0" smtClean="0"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300" kern="0" dirty="0" smtClean="0">
                <a:ea typeface="ＭＳ Ｐゴシック" pitchFamily="34" charset="-128"/>
                <a:cs typeface="Mangal" pitchFamily="18" charset="0"/>
              </a:rPr>
              <a:t>соблюдением антимонопольного законодательства (защита конкуренции);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300" kern="0" dirty="0" smtClean="0">
                <a:ea typeface="ＭＳ Ｐゴシック" pitchFamily="34" charset="-128"/>
                <a:cs typeface="Mangal" pitchFamily="18" charset="0"/>
              </a:rPr>
              <a:t>осуществлением государственных закупок;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300" kern="0" dirty="0">
                <a:ea typeface="ＭＳ Ｐゴシック" pitchFamily="34" charset="-128"/>
                <a:cs typeface="Mangal" pitchFamily="18" charset="0"/>
              </a:rPr>
              <a:t>т</a:t>
            </a:r>
            <a:r>
              <a:rPr lang="ru-RU" sz="2300" kern="0" dirty="0" smtClean="0">
                <a:ea typeface="ＭＳ Ｐゴシック" pitchFamily="34" charset="-128"/>
                <a:cs typeface="Mangal" pitchFamily="18" charset="0"/>
              </a:rPr>
              <a:t>арифами и деятельностью естественных монополий;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300" kern="0" dirty="0" smtClean="0">
                <a:ea typeface="ＭＳ Ｐゴシック" pitchFamily="34" charset="-128"/>
                <a:cs typeface="Mangal" pitchFamily="18" charset="0"/>
              </a:rPr>
              <a:t>распределением на конкурентной основе собственности, ресурсов, прав;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300" kern="0" dirty="0" smtClean="0">
                <a:ea typeface="ＭＳ Ｐゴシック" pitchFamily="34" charset="-128"/>
                <a:cs typeface="Mangal" pitchFamily="18" charset="0"/>
              </a:rPr>
              <a:t>соблюдением законодательства в сфере рекламы;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300" kern="0" dirty="0" smtClean="0">
                <a:ea typeface="ＭＳ Ｐゴシック" pitchFamily="34" charset="-128"/>
                <a:cs typeface="Mangal" pitchFamily="18" charset="0"/>
              </a:rPr>
              <a:t>осуществлением иностранных инвестиций;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300" kern="0" dirty="0" smtClean="0">
                <a:ea typeface="ＭＳ Ｐゴシック" pitchFamily="34" charset="-128"/>
                <a:cs typeface="Mangal" pitchFamily="18" charset="0"/>
              </a:rPr>
              <a:t>соблюдением законодательства в сфере </a:t>
            </a:r>
            <a:r>
              <a:rPr lang="ru-RU" sz="2300" kern="0" dirty="0" err="1" smtClean="0">
                <a:ea typeface="ＭＳ Ｐゴシック" pitchFamily="34" charset="-128"/>
                <a:cs typeface="Mangal" pitchFamily="18" charset="0"/>
              </a:rPr>
              <a:t>гособоронзаказа</a:t>
            </a:r>
            <a:r>
              <a:rPr lang="ru-RU" sz="2300" kern="0" dirty="0" smtClean="0">
                <a:ea typeface="ＭＳ Ｐゴシック" pitchFamily="34" charset="-128"/>
                <a:cs typeface="Mangal" pitchFamily="18" charset="0"/>
              </a:rPr>
              <a:t>.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1800" kern="0" dirty="0" smtClean="0"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1800" kern="0" dirty="0">
              <a:ea typeface="ＭＳ Ｐゴシック" pitchFamily="34" charset="-128"/>
              <a:cs typeface="Mangal" pitchFamily="18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342492"/>
            <a:ext cx="2448272" cy="258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165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892882"/>
            <a:ext cx="9144000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ru-RU" sz="1600" b="1" u="sng" dirty="0">
                <a:solidFill>
                  <a:srgbClr val="009999"/>
                </a:solidFill>
                <a:latin typeface="+mn-lt"/>
                <a:cs typeface="Arial" panose="020B0604020202020204" pitchFamily="34" charset="0"/>
              </a:rPr>
              <a:t>Существо дела</a:t>
            </a:r>
            <a:r>
              <a:rPr lang="ru-RU" sz="1600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: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Картель по поддержанию цен на торгах по поставкам вещевого имущества для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МВД действовал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на протяжении нескольких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лет и объединял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фактически все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компании (32 юридических лица),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действующие на этом рынке. </a:t>
            </a:r>
            <a:endParaRPr lang="ru-RU" sz="1600" b="1" dirty="0" smtClean="0">
              <a:solidFill>
                <a:srgbClr val="333399"/>
              </a:solidFill>
              <a:latin typeface="+mn-lt"/>
              <a:ea typeface="MS PGothic" pitchFamily="34" charset="-128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Наряду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с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документами,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обнаруженными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ходе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внезапных внеплановых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проверок, были использованы результаты экспертизы добросовестности поведения участников аукционов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два заявления об освобождении от административной ответственности в соответствии с примечанием к статье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14.32 КоАП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РФ, поступившие в ФАС России от нескольких участников картеля.</a:t>
            </a:r>
          </a:p>
          <a:p>
            <a:pPr algn="just"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Схема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работы картеля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выглядела так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: участники сговора подавали заявки на интересующие их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лоты,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затем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делили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их между собой, в том числе, используя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некие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«квоты», на торгах по каждому лоту один заранее определенный «собранием» участник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побеждал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по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максимальной цене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при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неучастии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остальных. </a:t>
            </a:r>
            <a:endParaRPr lang="ru-RU" sz="1600" b="1" dirty="0" smtClean="0">
              <a:solidFill>
                <a:srgbClr val="333399"/>
              </a:solidFill>
              <a:latin typeface="+mn-lt"/>
              <a:ea typeface="MS PGothic" pitchFamily="34" charset="-128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ru-RU" sz="1600" b="1" u="sng" dirty="0" smtClean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Административная </a:t>
            </a:r>
            <a:r>
              <a:rPr lang="ru-RU" sz="1600" b="1" u="sng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ответственность:</a:t>
            </a:r>
            <a:r>
              <a:rPr lang="ru-RU" sz="1600" b="1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Наложено штрафов на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общую сумму около 15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млн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рублей.</a:t>
            </a:r>
          </a:p>
          <a:p>
            <a:pPr algn="just">
              <a:spcAft>
                <a:spcPts val="600"/>
              </a:spcAft>
              <a:defRPr/>
            </a:pPr>
            <a:r>
              <a:rPr lang="ru-RU" sz="1600" b="1" u="sng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Судебная защита:</a:t>
            </a:r>
            <a:r>
              <a:rPr lang="ru-RU" sz="1600" b="1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Решение ФАС России было поддержано апелляционным судом.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Рассмотрение дела завершено в пользу ФАС России.</a:t>
            </a:r>
          </a:p>
          <a:p>
            <a:pPr algn="just">
              <a:spcAft>
                <a:spcPts val="600"/>
              </a:spcAft>
              <a:defRPr/>
            </a:pPr>
            <a:endParaRPr lang="ru-RU" sz="1600" b="1" dirty="0">
              <a:solidFill>
                <a:srgbClr val="C00000"/>
              </a:solidFill>
              <a:latin typeface="+mn-lt"/>
              <a:ea typeface="MS PGothic" pitchFamily="34" charset="-128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ru-RU" sz="1600" b="1" u="sng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Уголовная ответственность:</a:t>
            </a:r>
            <a:r>
              <a:rPr lang="ru-RU" sz="1600" b="1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20 ноября 2012 года материалы по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делу </a:t>
            </a:r>
            <a:r>
              <a:rPr lang="ru-RU" sz="1600" b="1" dirty="0">
                <a:solidFill>
                  <a:srgbClr val="333399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переданы в органы внутренних дел для решения вопроса о возбуждении уголовного дела по </a:t>
            </a:r>
            <a:r>
              <a:rPr lang="ru-RU" sz="1600" b="1" dirty="0">
                <a:solidFill>
                  <a:srgbClr val="C00000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ст. 178 УК РФ.</a:t>
            </a:r>
          </a:p>
          <a:p>
            <a:pPr algn="just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Уголовное дело по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этому факту </a:t>
            </a:r>
            <a:r>
              <a:rPr lang="ru-RU" sz="16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по настоящее время не возбуждено.</a:t>
            </a:r>
            <a:endParaRPr lang="ru-RU" sz="1600" b="1" dirty="0">
              <a:solidFill>
                <a:srgbClr val="C00000"/>
              </a:solidFill>
              <a:latin typeface="+mn-lt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1507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16E95C3-85C4-412E-8478-73ED78748FDE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20</a:t>
            </a:fld>
            <a:endParaRPr lang="ru-RU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«ВЕЩЕВОЕ ИМУЩЕСТВО ДЛЯ МВД» 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12778" y="836593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zh-CN" sz="1600" b="1" u="sng" dirty="0">
                <a:solidFill>
                  <a:srgbClr val="008080"/>
                </a:solidFill>
                <a:ea typeface="MS PGothic" pitchFamily="34" charset="-128"/>
              </a:rPr>
              <a:t>Существо дела</a:t>
            </a:r>
            <a:r>
              <a:rPr lang="ru-RU" sz="1600" b="1" dirty="0">
                <a:solidFill>
                  <a:srgbClr val="333399"/>
                </a:solidFill>
              </a:rPr>
              <a:t>: Крупнейшие российские </a:t>
            </a:r>
            <a:r>
              <a:rPr lang="ru-RU" sz="1600" b="1" dirty="0" smtClean="0">
                <a:solidFill>
                  <a:srgbClr val="333399"/>
                </a:solidFill>
              </a:rPr>
              <a:t>мясокомбинаты заключили </a:t>
            </a:r>
            <a:r>
              <a:rPr lang="ru-RU" sz="1600" b="1" dirty="0">
                <a:solidFill>
                  <a:srgbClr val="333399"/>
                </a:solidFill>
              </a:rPr>
              <a:t>и реализовывали </a:t>
            </a:r>
            <a:r>
              <a:rPr lang="ru-RU" sz="1600" b="1" dirty="0" err="1">
                <a:solidFill>
                  <a:srgbClr val="333399"/>
                </a:solidFill>
              </a:rPr>
              <a:t>антиконурентное</a:t>
            </a:r>
            <a:r>
              <a:rPr lang="ru-RU" sz="1600" b="1" dirty="0">
                <a:solidFill>
                  <a:srgbClr val="333399"/>
                </a:solidFill>
              </a:rPr>
              <a:t> соглашение, которое привело к поддержанию цен на торгах на поставку мясопродуктов для нужд Министерства обороны Российской Федерации.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333399"/>
                </a:solidFill>
              </a:rPr>
              <a:t>Инициатором антимонопольного расследования </a:t>
            </a:r>
            <a:r>
              <a:rPr lang="ru-RU" sz="1600" b="1" dirty="0" smtClean="0">
                <a:solidFill>
                  <a:srgbClr val="333399"/>
                </a:solidFill>
              </a:rPr>
              <a:t>стал </a:t>
            </a:r>
            <a:r>
              <a:rPr lang="ru-RU" sz="1600" b="1" dirty="0" err="1" smtClean="0">
                <a:solidFill>
                  <a:srgbClr val="333399"/>
                </a:solidFill>
              </a:rPr>
              <a:t>Рособоронзаказ</a:t>
            </a:r>
            <a:r>
              <a:rPr lang="ru-RU" sz="1600" b="1" dirty="0" smtClean="0">
                <a:solidFill>
                  <a:srgbClr val="333399"/>
                </a:solidFill>
              </a:rPr>
              <a:t>. </a:t>
            </a:r>
            <a:endParaRPr lang="ru-RU" sz="1600" b="1" dirty="0">
              <a:solidFill>
                <a:srgbClr val="333399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333399"/>
                </a:solidFill>
              </a:rPr>
              <a:t>Торги по каждому из лотов проходили по одному сценарию: участники торгов дожидались </a:t>
            </a:r>
            <a:r>
              <a:rPr lang="ru-RU" sz="1600" b="1" dirty="0" smtClean="0">
                <a:solidFill>
                  <a:srgbClr val="333399"/>
                </a:solidFill>
              </a:rPr>
              <a:t>снижения </a:t>
            </a:r>
            <a:r>
              <a:rPr lang="ru-RU" sz="1600" b="1" dirty="0">
                <a:solidFill>
                  <a:srgbClr val="333399"/>
                </a:solidFill>
              </a:rPr>
              <a:t>«</a:t>
            </a:r>
            <a:r>
              <a:rPr lang="ru-RU" sz="1600" b="1" dirty="0" smtClean="0">
                <a:solidFill>
                  <a:srgbClr val="333399"/>
                </a:solidFill>
              </a:rPr>
              <a:t>шага </a:t>
            </a:r>
            <a:r>
              <a:rPr lang="ru-RU" sz="1600" b="1" dirty="0">
                <a:solidFill>
                  <a:srgbClr val="333399"/>
                </a:solidFill>
              </a:rPr>
              <a:t>аукциона» с 5 до 0,5 %  от начальной цены лота, после чего заранее определённый участник картеля давал единственное ценовое предложение равное 99,5% от начальной цены контракта.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zh-CN" sz="1600" b="1" u="sng" dirty="0">
                <a:solidFill>
                  <a:srgbClr val="008080"/>
                </a:solidFill>
                <a:ea typeface="MS PGothic" pitchFamily="34" charset="-128"/>
              </a:rPr>
              <a:t>Административная ответственность</a:t>
            </a:r>
            <a:r>
              <a:rPr lang="ru-RU" sz="1600" b="1" dirty="0">
                <a:solidFill>
                  <a:srgbClr val="008080"/>
                </a:solidFill>
              </a:rPr>
              <a:t>: </a:t>
            </a:r>
            <a:r>
              <a:rPr lang="ru-RU" sz="1600" b="1" dirty="0">
                <a:solidFill>
                  <a:srgbClr val="333399"/>
                </a:solidFill>
              </a:rPr>
              <a:t>Участники сговора были привлечены к административной ответственности в виде штрафов на общую сумму свыше 30 </a:t>
            </a:r>
            <a:r>
              <a:rPr lang="ru-RU" sz="1600" b="1" dirty="0" smtClean="0">
                <a:solidFill>
                  <a:srgbClr val="333399"/>
                </a:solidFill>
              </a:rPr>
              <a:t>млн рублей</a:t>
            </a:r>
            <a:r>
              <a:rPr lang="ru-RU" sz="1600" b="1" dirty="0">
                <a:solidFill>
                  <a:srgbClr val="333399"/>
                </a:solidFill>
              </a:rPr>
              <a:t>.</a:t>
            </a:r>
            <a:r>
              <a:rPr lang="ru-RU" sz="1600" b="1" dirty="0">
                <a:solidFill>
                  <a:srgbClr val="008080"/>
                </a:solidFill>
                <a:ea typeface="MS PGothic" pitchFamily="34" charset="-128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Судебная защита:</a:t>
            </a:r>
            <a:r>
              <a:rPr lang="ru-RU" sz="1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2013 году р</a:t>
            </a:r>
            <a:r>
              <a:rPr lang="ru-RU" sz="1600" b="1" dirty="0">
                <a:solidFill>
                  <a:srgbClr val="C00000"/>
                </a:solidFill>
              </a:rPr>
              <a:t>ешение антимонопольного органа было поддержано судами трех инстанций</a:t>
            </a:r>
            <a:r>
              <a:rPr lang="ru-RU" sz="1600" b="1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ru-RU" sz="16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zh-CN" sz="1600" b="1" u="sng" dirty="0">
                <a:solidFill>
                  <a:srgbClr val="008080"/>
                </a:solidFill>
                <a:ea typeface="MS PGothic" pitchFamily="34" charset="-128"/>
              </a:rPr>
              <a:t>Уголовная ответственность</a:t>
            </a:r>
            <a:r>
              <a:rPr lang="ru-RU" sz="1600" b="1" dirty="0">
                <a:solidFill>
                  <a:srgbClr val="008080"/>
                </a:solidFill>
              </a:rPr>
              <a:t>: </a:t>
            </a:r>
            <a:r>
              <a:rPr lang="ru-RU" sz="1600" b="1" dirty="0">
                <a:solidFill>
                  <a:srgbClr val="333399"/>
                </a:solidFill>
              </a:rPr>
              <a:t>В марте 2013 года материалы по </a:t>
            </a:r>
            <a:r>
              <a:rPr lang="ru-RU" sz="1600" b="1" dirty="0" smtClean="0">
                <a:solidFill>
                  <a:srgbClr val="333399"/>
                </a:solidFill>
              </a:rPr>
              <a:t>делу </a:t>
            </a:r>
            <a:r>
              <a:rPr lang="ru-RU" sz="1600" b="1" dirty="0">
                <a:solidFill>
                  <a:srgbClr val="333399"/>
                </a:solidFill>
              </a:rPr>
              <a:t>были переданы в органы внутренних дел для решения вопроса о возбуждении уголовного дела </a:t>
            </a:r>
            <a:r>
              <a:rPr lang="ru-RU" sz="1600" b="1" dirty="0">
                <a:solidFill>
                  <a:srgbClr val="C00000"/>
                </a:solidFill>
              </a:rPr>
              <a:t>по статье 178 УК РФ.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29 декабря 2013 года УМВД по ЦАО ГУ МВД России по г. Москве вынесло постановление об отказе в возбуждении уголовного дела в связи с отсутствием признаков состава преступления.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Уголовное дело по данному факту по настоящее время не возбуждено.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3556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ECBEC95-FF86-42BC-92C9-CD0026790721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/>
              <a:t>21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72839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«КОЛБАСНЫЙ КАРТЕЛЬ» 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-27654" y="799659"/>
            <a:ext cx="9132292" cy="591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zh-CN" sz="160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Существо дела</a:t>
            </a:r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: </a:t>
            </a:r>
            <a:r>
              <a:rPr lang="ru-RU" sz="1600" b="1" dirty="0" smtClean="0">
                <a:cs typeface="Arial" panose="020B0604020202020204" pitchFamily="34" charset="0"/>
              </a:rPr>
              <a:t>В ходе проведения электронных аукционов участниками картеля была использована модель поведения, получившая условное наименование «таран»: два участника </a:t>
            </a:r>
            <a:r>
              <a:rPr lang="ru-RU" sz="1600" b="1" dirty="0" err="1" smtClean="0">
                <a:cs typeface="Arial" panose="020B0604020202020204" pitchFamily="34" charset="0"/>
              </a:rPr>
              <a:t>антиконкурентного</a:t>
            </a:r>
            <a:r>
              <a:rPr lang="ru-RU" sz="1600" b="1" dirty="0" smtClean="0">
                <a:cs typeface="Arial" panose="020B0604020202020204" pitchFamily="34" charset="0"/>
              </a:rPr>
              <a:t> соглашения во время проведения аукционов изображая активную торговлю между собой резко опускали цену (до 51% от первоначальной цены контракта).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600" b="1" u="sng" dirty="0" smtClean="0">
                <a:solidFill>
                  <a:srgbClr val="008080"/>
                </a:solidFill>
                <a:cs typeface="Arial" panose="020B0604020202020204" pitchFamily="34" charset="0"/>
              </a:rPr>
              <a:t>Судебная </a:t>
            </a:r>
            <a:r>
              <a:rPr lang="ru-RU" sz="1600" b="1" u="sng" dirty="0">
                <a:solidFill>
                  <a:srgbClr val="008080"/>
                </a:solidFill>
                <a:cs typeface="Arial" panose="020B0604020202020204" pitchFamily="34" charset="0"/>
              </a:rPr>
              <a:t>защита:</a:t>
            </a:r>
            <a:r>
              <a:rPr lang="ru-RU" sz="16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Решение ФАС России 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поддержано судом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algn="just">
              <a:buNone/>
            </a:pPr>
            <a:r>
              <a:rPr lang="ru-RU" sz="1600" b="1" u="sng" dirty="0" smtClean="0">
                <a:solidFill>
                  <a:srgbClr val="008080"/>
                </a:solidFill>
              </a:rPr>
              <a:t>Примечание:</a:t>
            </a:r>
            <a:r>
              <a:rPr lang="ru-RU" sz="1600" b="1" dirty="0" smtClean="0">
                <a:solidFill>
                  <a:srgbClr val="008080"/>
                </a:solidFill>
              </a:rPr>
              <a:t> </a:t>
            </a:r>
            <a:r>
              <a:rPr lang="ru-RU" sz="1600" b="1" dirty="0" smtClean="0"/>
              <a:t>Несмотря на привлечение участников сговора к административной ответственности в виде штрафов на общую сумму свыше 7 миллионов рублей 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подобная схема проведения аукционов на поставку средств реабилитации инвалидов распространилась ещё на 23 субъекта РФ. </a:t>
            </a:r>
            <a:r>
              <a:rPr lang="ru-RU" sz="1600" b="1" dirty="0" smtClean="0"/>
              <a:t>В настоящее время сотрудниками ФАС России проводится серия внеплановых выездных проверок с целью выявления нарушений.</a:t>
            </a:r>
          </a:p>
          <a:p>
            <a:pPr algn="just">
              <a:buNone/>
            </a:pPr>
            <a:r>
              <a:rPr lang="ru-RU" sz="1600" b="1" dirty="0"/>
              <a:t>Важность данного расследования </a:t>
            </a:r>
            <a:r>
              <a:rPr lang="ru-RU" sz="1600" b="1" dirty="0" smtClean="0"/>
              <a:t>обусловлена социальной значимостью </a:t>
            </a:r>
            <a:r>
              <a:rPr lang="ru-RU" sz="1600" b="1" dirty="0"/>
              <a:t>предмета </a:t>
            </a:r>
            <a:r>
              <a:rPr lang="ru-RU" sz="1600" b="1" dirty="0" smtClean="0"/>
              <a:t>торгов. Ежегодно  на закупку средств реабилитации государство </a:t>
            </a:r>
            <a:r>
              <a:rPr lang="ru-RU" sz="1600" b="1" dirty="0"/>
              <a:t>тратит несколько миллиардов рублей.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zh-CN" sz="1600" b="1" u="sng" dirty="0" smtClean="0">
                <a:solidFill>
                  <a:srgbClr val="008080"/>
                </a:solidFill>
                <a:latin typeface="Arial" charset="0"/>
              </a:rPr>
              <a:t>Уголовная </a:t>
            </a:r>
            <a:r>
              <a:rPr lang="ru-RU" altLang="zh-CN" sz="1600" b="1" u="sng" dirty="0">
                <a:solidFill>
                  <a:srgbClr val="008080"/>
                </a:solidFill>
                <a:latin typeface="Arial" charset="0"/>
              </a:rPr>
              <a:t>ответственность</a:t>
            </a:r>
            <a:r>
              <a:rPr lang="ru-RU" sz="1600" b="1" u="sng" dirty="0">
                <a:solidFill>
                  <a:srgbClr val="008080"/>
                </a:solidFill>
                <a:cs typeface="Arial" panose="020B0604020202020204" pitchFamily="34" charset="0"/>
              </a:rPr>
              <a:t>:</a:t>
            </a:r>
            <a:r>
              <a:rPr lang="ru-RU" sz="1600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ru-RU" sz="1600" b="1" dirty="0" smtClean="0">
                <a:latin typeface="Arial" charset="0"/>
              </a:rPr>
              <a:t>19 ноября 2013 года материалы </a:t>
            </a:r>
            <a:r>
              <a:rPr lang="ru-RU" sz="1600" b="1" dirty="0">
                <a:latin typeface="Arial" charset="0"/>
              </a:rPr>
              <a:t>по </a:t>
            </a:r>
            <a:r>
              <a:rPr lang="ru-RU" sz="1600" b="1" dirty="0" smtClean="0">
                <a:latin typeface="Arial" charset="0"/>
              </a:rPr>
              <a:t>делу </a:t>
            </a:r>
            <a:r>
              <a:rPr lang="ru-RU" sz="1600" b="1" dirty="0">
                <a:latin typeface="Arial" charset="0"/>
              </a:rPr>
              <a:t>были переданы в органы внутренних дел для решения вопроса о возбуждении уголовного дела </a:t>
            </a: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по статье 178 УК РФ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Уголовное </a:t>
            </a:r>
            <a:r>
              <a:rPr lang="ru-RU" sz="1600" b="1" dirty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дело по данному факту по настоящее время не возбуждено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b="1" dirty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Своевременное привлечение к уголовной ответственности участников данного сговора могло предотвратить повторное нарушение антимонопольного законодательства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rgbClr val="C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34820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79905F-0EE5-4382-B6DE-2DBEBF93C228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/>
              <a:t>22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-3667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«СРЕДСТВА РЕАБИЛИТАЦИИ ИНВАЛИДОВ»</a:t>
            </a:r>
            <a:r>
              <a:rPr lang="ru-RU" sz="28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endParaRPr lang="ru-RU" sz="28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  <a:defRPr/>
            </a:pPr>
            <a:r>
              <a:rPr lang="ru-RU" sz="26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«СТРОИТЕЛЬНЫЕ НОРМАТИВЫ»</a:t>
            </a:r>
            <a:endParaRPr lang="ru-RU" sz="26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15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DC0DFC9-2566-43BF-87AC-7DE527560042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/>
              <a:t>23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0" y="908407"/>
            <a:ext cx="9144000" cy="58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buClr>
                <a:srgbClr val="333399"/>
              </a:buClr>
              <a:buSzPct val="100000"/>
              <a:defRPr/>
            </a:pPr>
            <a:r>
              <a:rPr lang="ru-RU" sz="1800" b="1" u="sng" dirty="0" smtClean="0">
                <a:solidFill>
                  <a:srgbClr val="008080"/>
                </a:solidFill>
                <a:ea typeface="MS PGothic" pitchFamily="34" charset="-128"/>
              </a:rPr>
              <a:t>Существо дела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: в 2014г. ФАС России возбуждено дело по признакам нарушения ст. 16 Закона о защите конкуренции </a:t>
            </a:r>
            <a:r>
              <a:rPr lang="ru-RU" sz="1800" b="1" dirty="0" err="1" smtClean="0">
                <a:solidFill>
                  <a:srgbClr val="333399"/>
                </a:solidFill>
                <a:ea typeface="MS PGothic" pitchFamily="34" charset="-128"/>
              </a:rPr>
              <a:t>Минрегионом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 России, Госстроем, ФАУ «ФЦЦС», НО «НАСИ»,  «ООО «</a:t>
            </a:r>
            <a:r>
              <a:rPr lang="ru-RU" sz="1800" b="1" dirty="0" err="1" smtClean="0">
                <a:solidFill>
                  <a:srgbClr val="333399"/>
                </a:solidFill>
                <a:ea typeface="MS PGothic" pitchFamily="34" charset="-128"/>
              </a:rPr>
              <a:t>Стройинформиздат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», ООО «</a:t>
            </a:r>
            <a:r>
              <a:rPr lang="ru-RU" sz="1800" b="1" dirty="0" err="1" smtClean="0">
                <a:solidFill>
                  <a:srgbClr val="333399"/>
                </a:solidFill>
                <a:ea typeface="MS PGothic" pitchFamily="34" charset="-128"/>
              </a:rPr>
              <a:t>Госнорматив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»  и ООО «</a:t>
            </a:r>
            <a:r>
              <a:rPr lang="ru-RU" sz="1800" b="1" dirty="0" err="1" smtClean="0">
                <a:solidFill>
                  <a:srgbClr val="333399"/>
                </a:solidFill>
                <a:ea typeface="MS PGothic" pitchFamily="34" charset="-128"/>
              </a:rPr>
              <a:t>Госстройсмета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». Организации заключили соглашение с целью ограничения доступа на товарные рынки:</a:t>
            </a:r>
          </a:p>
          <a:p>
            <a:pPr marL="285750" indent="-285750" algn="just">
              <a:spcAft>
                <a:spcPts val="0"/>
              </a:spcAft>
              <a:buClr>
                <a:srgbClr val="333399"/>
              </a:buClr>
              <a:buSzPct val="100000"/>
              <a:buFontTx/>
              <a:buChar char="-"/>
              <a:defRPr/>
            </a:pP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разработки и реализации компьютерных программ по созданию строительной сметной документации;</a:t>
            </a:r>
          </a:p>
          <a:p>
            <a:pPr marL="285750" indent="-285750" algn="just">
              <a:spcAft>
                <a:spcPts val="0"/>
              </a:spcAft>
              <a:buClr>
                <a:srgbClr val="333399"/>
              </a:buClr>
              <a:buSzPct val="100000"/>
              <a:buFontTx/>
              <a:buChar char="-"/>
              <a:defRPr/>
            </a:pP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разработки и реализации строительной проектно-сметной документации.</a:t>
            </a:r>
            <a:endParaRPr lang="ru-RU" sz="1800" b="1" dirty="0">
              <a:solidFill>
                <a:srgbClr val="C0000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  <a:buClr>
                <a:srgbClr val="333399"/>
              </a:buClr>
              <a:buSzPct val="100000"/>
              <a:defRPr/>
            </a:pP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Разработка сметных программ и нормативов оказалась в руках частных компаний, что не только ограничивает конкуренцию на соответствующих рынках, но и </a:t>
            </a:r>
            <a:r>
              <a:rPr lang="ru-RU" sz="1800" b="1" dirty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приводит к необоснованному удорожанию объектов строительства и перерасходу бюджетных </a:t>
            </a:r>
            <a:r>
              <a:rPr lang="ru-RU" sz="1800" b="1" dirty="0" smtClean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средств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.</a:t>
            </a:r>
          </a:p>
          <a:p>
            <a:pPr algn="just">
              <a:spcAft>
                <a:spcPts val="1000"/>
              </a:spcAft>
              <a:buClr>
                <a:srgbClr val="333399"/>
              </a:buClr>
              <a:buSzPct val="100000"/>
              <a:defRPr/>
            </a:pPr>
            <a:r>
              <a:rPr lang="ru-RU" sz="1800" b="1" u="sng" dirty="0" smtClean="0">
                <a:solidFill>
                  <a:srgbClr val="008080"/>
                </a:solidFill>
                <a:ea typeface="MS PGothic" pitchFamily="34" charset="-128"/>
              </a:rPr>
              <a:t>В сентябре 2015 года ФАС России вынесено решение</a:t>
            </a:r>
            <a:r>
              <a:rPr lang="ru-RU" sz="1800" b="1" dirty="0" smtClean="0">
                <a:solidFill>
                  <a:srgbClr val="008080"/>
                </a:solidFill>
                <a:ea typeface="MS PGothic" pitchFamily="34" charset="-128"/>
              </a:rPr>
              <a:t>,  </a:t>
            </a:r>
            <a:r>
              <a:rPr lang="ru-RU" sz="1800" b="1" dirty="0" err="1" smtClean="0">
                <a:solidFill>
                  <a:srgbClr val="333399"/>
                </a:solidFill>
                <a:ea typeface="MS PGothic" pitchFamily="34" charset="-128"/>
              </a:rPr>
              <a:t>Минрегион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 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России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, Минстрой России, Госстрой, 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ФАУ «ФЦЦС», НО «НАСИ»,  «ООО «</a:t>
            </a:r>
            <a:r>
              <a:rPr lang="ru-RU" sz="1800" b="1" dirty="0" err="1">
                <a:solidFill>
                  <a:srgbClr val="333399"/>
                </a:solidFill>
                <a:ea typeface="MS PGothic" pitchFamily="34" charset="-128"/>
              </a:rPr>
              <a:t>Стройинформиздат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», ООО «</a:t>
            </a:r>
            <a:r>
              <a:rPr lang="ru-RU" sz="1800" b="1" dirty="0" err="1">
                <a:solidFill>
                  <a:srgbClr val="333399"/>
                </a:solidFill>
                <a:ea typeface="MS PGothic" pitchFamily="34" charset="-128"/>
              </a:rPr>
              <a:t>Госнорматив</a:t>
            </a: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»  и ООО «</a:t>
            </a:r>
            <a:r>
              <a:rPr lang="ru-RU" sz="1800" b="1" dirty="0" err="1">
                <a:solidFill>
                  <a:srgbClr val="333399"/>
                </a:solidFill>
                <a:ea typeface="MS PGothic" pitchFamily="34" charset="-128"/>
              </a:rPr>
              <a:t>Госстройсмета</a:t>
            </a:r>
            <a:r>
              <a:rPr lang="ru-RU" sz="1800" b="1" dirty="0" smtClean="0">
                <a:solidFill>
                  <a:srgbClr val="333399"/>
                </a:solidFill>
                <a:ea typeface="MS PGothic" pitchFamily="34" charset="-128"/>
              </a:rPr>
              <a:t>» признаны нарушившими ст. 16 Закона о защите конкуренции. Решение направлено в Генеральную прокуратуру Российской Федерации, СК России. </a:t>
            </a:r>
          </a:p>
          <a:p>
            <a:pPr algn="just">
              <a:spcAft>
                <a:spcPts val="1000"/>
              </a:spcAft>
              <a:buClr>
                <a:srgbClr val="333399"/>
              </a:buClr>
              <a:buSzPct val="100000"/>
              <a:defRPr/>
            </a:pPr>
            <a:r>
              <a:rPr lang="ru-RU" sz="1800" b="1" u="sng" dirty="0" smtClean="0">
                <a:solidFill>
                  <a:srgbClr val="008080"/>
                </a:solidFill>
                <a:ea typeface="MS PGothic" pitchFamily="34" charset="-128"/>
              </a:rPr>
              <a:t>Уголовная </a:t>
            </a:r>
            <a:r>
              <a:rPr lang="ru-RU" sz="1800" b="1" u="sng" dirty="0">
                <a:solidFill>
                  <a:srgbClr val="008080"/>
                </a:solidFill>
                <a:ea typeface="MS PGothic" pitchFamily="34" charset="-128"/>
              </a:rPr>
              <a:t>ответственность</a:t>
            </a:r>
            <a:r>
              <a:rPr lang="ru-RU" sz="1800" b="1" u="sng" dirty="0" smtClean="0">
                <a:solidFill>
                  <a:srgbClr val="008080"/>
                </a:solidFill>
                <a:ea typeface="MS PGothic" pitchFamily="34" charset="-128"/>
              </a:rPr>
              <a:t>. </a:t>
            </a:r>
            <a:r>
              <a:rPr lang="ru-RU" sz="1800" b="1" dirty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В настоящее время по данным фактам расследуется уголовное дело, возбужденное по признакам преступления предусмотренного ст. 285 УК РФ</a:t>
            </a:r>
            <a:r>
              <a:rPr lang="ru-RU" sz="1800" b="1" dirty="0" smtClean="0">
                <a:solidFill>
                  <a:srgbClr val="C00000"/>
                </a:solidFill>
                <a:ea typeface="MS PGothic" pitchFamily="34" charset="-128"/>
                <a:cs typeface="Arial" panose="020B0604020202020204" pitchFamily="34" charset="0"/>
              </a:rPr>
              <a:t>. </a:t>
            </a:r>
            <a:endParaRPr lang="ru-RU" sz="1800" b="1" dirty="0">
              <a:solidFill>
                <a:srgbClr val="C0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6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07504" y="905739"/>
            <a:ext cx="8928992" cy="58169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Aft>
                <a:spcPts val="600"/>
              </a:spcAft>
            </a:pPr>
            <a:r>
              <a:rPr lang="ru-RU" sz="1600" b="1" u="sng" dirty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Существо дела:</a:t>
            </a:r>
            <a:r>
              <a:rPr lang="ru-RU" sz="1600" b="1" dirty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333399"/>
                </a:solidFill>
                <a:ea typeface="MS PGothic" pitchFamily="34" charset="-128"/>
              </a:rPr>
              <a:t>ФАС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России в период с июня по сентябрь 2012 года </a:t>
            </a:r>
            <a:r>
              <a:rPr lang="ru-RU" sz="1600" b="1" dirty="0" smtClean="0">
                <a:solidFill>
                  <a:srgbClr val="333399"/>
                </a:solidFill>
                <a:ea typeface="MS PGothic" pitchFamily="34" charset="-128"/>
              </a:rPr>
              <a:t>провела внеплановые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выездные проверки в отношении 17 организаций, входящих в одну группу лиц «</a:t>
            </a:r>
            <a:r>
              <a:rPr lang="ru-RU" sz="1600" b="1" dirty="0" err="1">
                <a:solidFill>
                  <a:srgbClr val="333399"/>
                </a:solidFill>
                <a:ea typeface="MS PGothic" pitchFamily="34" charset="-128"/>
              </a:rPr>
              <a:t>Трейд.Су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», располагающихся в 14 субъектах </a:t>
            </a:r>
            <a:r>
              <a:rPr lang="ru-RU" sz="1600" b="1" dirty="0" smtClean="0">
                <a:solidFill>
                  <a:srgbClr val="333399"/>
                </a:solidFill>
                <a:ea typeface="MS PGothic" pitchFamily="34" charset="-128"/>
              </a:rPr>
              <a:t>РФ,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в том числе удостоверяющего центра ООО «Б2Б Коннект», имеющего лицензию ФСБ России на выдачу электронных цифровых подписей.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sz="1600" b="1" dirty="0" smtClean="0">
                <a:solidFill>
                  <a:srgbClr val="333399"/>
                </a:solidFill>
                <a:ea typeface="MS PGothic" pitchFamily="34" charset="-128"/>
              </a:rPr>
              <a:t>В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ходе проверки </a:t>
            </a:r>
            <a:r>
              <a:rPr lang="ru-RU" sz="1600" b="1" dirty="0" smtClean="0">
                <a:solidFill>
                  <a:srgbClr val="333399"/>
                </a:solidFill>
                <a:ea typeface="MS PGothic" pitchFamily="34" charset="-128"/>
              </a:rPr>
              <a:t>установлено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, что сотрудники группы компаний «</a:t>
            </a:r>
            <a:r>
              <a:rPr lang="ru-RU" sz="1600" b="1" dirty="0" err="1">
                <a:solidFill>
                  <a:srgbClr val="333399"/>
                </a:solidFill>
                <a:ea typeface="MS PGothic" pitchFamily="34" charset="-128"/>
              </a:rPr>
              <a:t>Трейд.Су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» ежедневно обзванивают сотни участников электронных торгов сообщая им, что «созданы под эгидой Минэкономразвития», «работают через ФАС России», имеют статус «технической поддержки пяти электронных площадок», а «наиболее эффективно» участвовать в торгах возможно только при посредничестве «</a:t>
            </a:r>
            <a:r>
              <a:rPr lang="ru-RU" sz="1600" b="1" dirty="0" err="1">
                <a:solidFill>
                  <a:srgbClr val="333399"/>
                </a:solidFill>
                <a:ea typeface="MS PGothic" pitchFamily="34" charset="-128"/>
              </a:rPr>
              <a:t>Трейд.Су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», и предлагают заключить договор в котором гарантируется заведомо невыполнимое условие – выигрыш не менее чем в 70% аукционов, предложенных клиенту.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sz="1600" b="1" dirty="0" smtClean="0">
                <a:solidFill>
                  <a:srgbClr val="333399"/>
                </a:solidFill>
                <a:ea typeface="MS PGothic" pitchFamily="34" charset="-128"/>
              </a:rPr>
              <a:t>Группа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лиц «</a:t>
            </a:r>
            <a:r>
              <a:rPr lang="ru-RU" sz="1600" b="1" dirty="0" err="1">
                <a:solidFill>
                  <a:srgbClr val="333399"/>
                </a:solidFill>
                <a:ea typeface="MS PGothic" pitchFamily="34" charset="-128"/>
              </a:rPr>
              <a:t>Трейд.Су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» завладевала имуществом – денежными средствами, выплаченными </a:t>
            </a:r>
            <a:r>
              <a:rPr lang="ru-RU" sz="1600" b="1" dirty="0" err="1" smtClean="0">
                <a:solidFill>
                  <a:srgbClr val="333399"/>
                </a:solidFill>
                <a:ea typeface="MS PGothic" pitchFamily="34" charset="-128"/>
              </a:rPr>
              <a:t>хозсубъектами</a:t>
            </a:r>
            <a:r>
              <a:rPr lang="ru-RU" sz="1600" b="1" dirty="0" smtClean="0">
                <a:solidFill>
                  <a:srgbClr val="333399"/>
                </a:solidFill>
                <a:ea typeface="MS PGothic" pitchFamily="34" charset="-128"/>
              </a:rPr>
              <a:t>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</a:rPr>
              <a:t>под влиянием заблуждения.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sz="1600" b="1" u="sng" dirty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Уголовная ответственность</a:t>
            </a:r>
            <a:r>
              <a:rPr lang="ru-RU" sz="1600" b="1" dirty="0">
                <a:solidFill>
                  <a:srgbClr val="008080"/>
                </a:solidFill>
                <a:ea typeface="MS PGothic" pitchFamily="34" charset="-128"/>
                <a:cs typeface="Times New Roman" pitchFamily="18" charset="0"/>
              </a:rPr>
              <a:t>: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  <a:cs typeface="Times New Roman" pitchFamily="18" charset="0"/>
              </a:rPr>
              <a:t>23 октября 2012 года по итогам проверок ФАС России обратилась в правоохранительные органы с заявлением о наличии в действиях должностных лиц группы компаний «</a:t>
            </a:r>
            <a:r>
              <a:rPr lang="ru-RU" sz="1600" b="1" dirty="0" err="1">
                <a:solidFill>
                  <a:srgbClr val="333399"/>
                </a:solidFill>
                <a:ea typeface="MS PGothic" pitchFamily="34" charset="-128"/>
                <a:cs typeface="Times New Roman" pitchFamily="18" charset="0"/>
              </a:rPr>
              <a:t>Трейд.Су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  <a:cs typeface="Times New Roman" pitchFamily="18" charset="0"/>
              </a:rPr>
              <a:t>» признаков состава преступления, предусмотренного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частью 4 статьи 159 УК РФ </a:t>
            </a:r>
            <a:r>
              <a:rPr lang="ru-RU" sz="1600" b="1" dirty="0">
                <a:solidFill>
                  <a:srgbClr val="333399"/>
                </a:solidFill>
                <a:ea typeface="MS PGothic" pitchFamily="34" charset="-128"/>
                <a:cs typeface="Times New Roman" pitchFamily="18" charset="0"/>
              </a:rPr>
              <a:t>– мошенничество, совершенное организованной группой лиц, в особо крупном размере.</a:t>
            </a:r>
          </a:p>
          <a:p>
            <a:pPr algn="just">
              <a:spcAft>
                <a:spcPts val="600"/>
              </a:spcAft>
            </a:pPr>
            <a:r>
              <a:rPr lang="ru-RU" sz="1600" b="1" u="sng" dirty="0">
                <a:solidFill>
                  <a:srgbClr val="C00000"/>
                </a:solidFill>
                <a:ea typeface="MS PGothic" pitchFamily="34" charset="-128"/>
              </a:rPr>
              <a:t>Трижды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a typeface="MS PGothic" pitchFamily="34" charset="-128"/>
              </a:rPr>
              <a:t>УЭБиПК</a:t>
            </a:r>
            <a:r>
              <a:rPr lang="ru-RU" sz="1600" b="1" dirty="0" smtClean="0">
                <a:solidFill>
                  <a:srgbClr val="C00000"/>
                </a:solidFill>
                <a:ea typeface="MS PGothic" pitchFamily="34" charset="-128"/>
              </a:rPr>
              <a:t> </a:t>
            </a:r>
            <a:r>
              <a:rPr lang="ru-RU" sz="1600" b="1" dirty="0">
                <a:solidFill>
                  <a:srgbClr val="C00000"/>
                </a:solidFill>
                <a:ea typeface="MS PGothic" pitchFamily="34" charset="-128"/>
              </a:rPr>
              <a:t>ГУ МВД России по г. Москве выносило постановление об отказе в возбуждении уголовного дела в связи с отсутствием события преступления.</a:t>
            </a:r>
          </a:p>
        </p:txBody>
      </p:sp>
      <p:sp>
        <p:nvSpPr>
          <p:cNvPr id="37892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1D47D0-5C39-4136-869A-9EA451DB6AAB}" type="slidenum">
              <a:rPr lang="ru-RU"/>
              <a:pPr/>
              <a:t>24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72839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«ТРЕЙД.СУ»</a:t>
            </a:r>
            <a:r>
              <a:rPr lang="ru-RU" sz="28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endParaRPr lang="ru-RU" sz="28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122684" y="931000"/>
            <a:ext cx="8857109" cy="58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5334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indent="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900" b="1" u="sng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Существо дела:</a:t>
            </a:r>
            <a:r>
              <a:rPr lang="ru-RU" sz="1900" b="1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cs typeface="Times New Roman" panose="02020603050405020304" pitchFamily="18" charset="0"/>
              </a:rPr>
              <a:t>В </a:t>
            </a:r>
            <a:r>
              <a:rPr lang="ru-RU" sz="1900" b="1" dirty="0">
                <a:cs typeface="Times New Roman" panose="02020603050405020304" pitchFamily="18" charset="0"/>
              </a:rPr>
              <a:t>2013 году ФАС России </a:t>
            </a:r>
            <a:r>
              <a:rPr lang="ru-RU" sz="1900" b="1" dirty="0" smtClean="0">
                <a:cs typeface="Times New Roman" panose="02020603050405020304" pitchFamily="18" charset="0"/>
              </a:rPr>
              <a:t>рассматривала </a:t>
            </a:r>
            <a:r>
              <a:rPr lang="ru-RU" sz="1900" b="1" dirty="0">
                <a:cs typeface="Times New Roman" panose="02020603050405020304" pitchFamily="18" charset="0"/>
              </a:rPr>
              <a:t>дело о нарушении ст. 15 Закона о защите конкуренции в отношении Правительства </a:t>
            </a:r>
            <a:r>
              <a:rPr lang="ru-RU" sz="1900" b="1" dirty="0" smtClean="0">
                <a:cs typeface="Times New Roman" panose="02020603050405020304" pitchFamily="18" charset="0"/>
              </a:rPr>
              <a:t>Самарской </a:t>
            </a:r>
            <a:r>
              <a:rPr lang="ru-RU" sz="1900" b="1" dirty="0">
                <a:cs typeface="Times New Roman" panose="02020603050405020304" pitchFamily="18" charset="0"/>
              </a:rPr>
              <a:t>области. </a:t>
            </a:r>
            <a:endParaRPr lang="ru-RU" sz="1900" b="1" dirty="0" smtClean="0">
              <a:cs typeface="Times New Roman" panose="02020603050405020304" pitchFamily="18" charset="0"/>
            </a:endParaRPr>
          </a:p>
          <a:p>
            <a:pPr indent="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900" b="1" dirty="0" smtClean="0">
                <a:cs typeface="Times New Roman" panose="02020603050405020304" pitchFamily="18" charset="0"/>
              </a:rPr>
              <a:t>Одновременно </a:t>
            </a:r>
            <a:r>
              <a:rPr lang="ru-RU" sz="1900" b="1" dirty="0">
                <a:cs typeface="Times New Roman" panose="02020603050405020304" pitchFamily="18" charset="0"/>
              </a:rPr>
              <a:t>СО по г. Самара СУ СК России по Самарской области расследовалось уголовное дело </a:t>
            </a:r>
            <a:r>
              <a:rPr lang="ru-RU" sz="1900" b="1" dirty="0" smtClean="0">
                <a:cs typeface="Times New Roman" panose="02020603050405020304" pitchFamily="18" charset="0"/>
              </a:rPr>
              <a:t>в </a:t>
            </a:r>
            <a:r>
              <a:rPr lang="ru-RU" sz="1900" b="1" dirty="0">
                <a:cs typeface="Times New Roman" panose="02020603050405020304" pitchFamily="18" charset="0"/>
              </a:rPr>
              <a:t>отношении руководителя одного из управлений </a:t>
            </a:r>
            <a:r>
              <a:rPr lang="ru-RU" sz="1900" b="1" dirty="0" smtClean="0">
                <a:cs typeface="Times New Roman" panose="02020603050405020304" pitchFamily="18" charset="0"/>
              </a:rPr>
              <a:t>Минэкономразвития</a:t>
            </a:r>
            <a:r>
              <a:rPr lang="ru-RU" sz="1900" b="1" dirty="0">
                <a:cs typeface="Times New Roman" panose="02020603050405020304" pitchFamily="18" charset="0"/>
              </a:rPr>
              <a:t>, инвестиций и торговли Самарской области </a:t>
            </a:r>
            <a:r>
              <a:rPr lang="ru-RU" sz="1900" b="1" dirty="0" smtClean="0">
                <a:cs typeface="Times New Roman" panose="02020603050405020304" pitchFamily="18" charset="0"/>
              </a:rPr>
              <a:t>по </a:t>
            </a:r>
            <a:r>
              <a:rPr lang="ru-RU" sz="1900" b="1" dirty="0">
                <a:cs typeface="Times New Roman" panose="02020603050405020304" pitchFamily="18" charset="0"/>
              </a:rPr>
              <a:t>ч. 1 ст. 285 УК РФ по факту незаконного создания условий для приостановления действия лицензии ООО «Метро Кеш энд Кэрри» на продажу алкогольной продукции. ФАС России неоднократно обращалась в СУ СК по Самарской области и СКР с просьбой получить копии некоторых документов из уголовного дела, которые могли быть использованы в качестве доказательств при рассмотрении антимонопольного дела.</a:t>
            </a:r>
          </a:p>
          <a:p>
            <a:pPr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19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Несмотря </a:t>
            </a:r>
            <a:r>
              <a:rPr lang="ru-RU" sz="1900" b="1" dirty="0">
                <a:solidFill>
                  <a:srgbClr val="C00000"/>
                </a:solidFill>
                <a:cs typeface="Times New Roman" panose="02020603050405020304" pitchFamily="18" charset="0"/>
              </a:rPr>
              <a:t>на указание Первого заместителя Председателя СК РФ В.И. Пискарёва </a:t>
            </a:r>
            <a:r>
              <a:rPr lang="ru-RU" sz="19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и.о</a:t>
            </a:r>
            <a:r>
              <a:rPr lang="ru-RU" sz="1900" b="1" dirty="0">
                <a:solidFill>
                  <a:srgbClr val="C00000"/>
                </a:solidFill>
                <a:cs typeface="Times New Roman" panose="02020603050405020304" pitchFamily="18" charset="0"/>
              </a:rPr>
              <a:t>. руководителя следственного управления Следственного комитета Российской Федерации по Самарской области Ю.С. Слива так и не предоставил копии материалов уголовного дела, необходимые для рассмотрения дела о нарушении антимонопольного законодательства. </a:t>
            </a:r>
            <a:endParaRPr lang="ru-RU" sz="1900" b="1" dirty="0" smtClean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38916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DE905E-4071-4F8E-A071-7CCEB67F8947}" type="slidenum">
              <a:rPr lang="ru-RU"/>
              <a:pPr/>
              <a:t>25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72839" y="-22696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«САМАРА»</a:t>
            </a:r>
            <a:r>
              <a:rPr lang="ru-RU" sz="28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endParaRPr lang="ru-RU" sz="28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-22246" y="985790"/>
            <a:ext cx="9144000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35877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sz="1600" b="1" u="sng" dirty="0">
                <a:solidFill>
                  <a:srgbClr val="008080"/>
                </a:solidFill>
                <a:cs typeface="Times New Roman" panose="02020603050405020304" pitchFamily="18" charset="0"/>
              </a:rPr>
              <a:t>Существо дела:</a:t>
            </a:r>
            <a:r>
              <a:rPr lang="ru-RU" sz="16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/>
              <a:t>ООО </a:t>
            </a:r>
            <a:r>
              <a:rPr lang="ru-RU" sz="1600" b="1" dirty="0"/>
              <a:t>«Ваятель», ООО «</a:t>
            </a:r>
            <a:r>
              <a:rPr lang="ru-RU" sz="1600" b="1" dirty="0" err="1"/>
              <a:t>Масис</a:t>
            </a:r>
            <a:r>
              <a:rPr lang="ru-RU" sz="1600" b="1" dirty="0"/>
              <a:t>» и ООО «</a:t>
            </a:r>
            <a:r>
              <a:rPr lang="ru-RU" sz="1600" b="1" dirty="0" err="1"/>
              <a:t>Стройтехсервис</a:t>
            </a:r>
            <a:r>
              <a:rPr lang="ru-RU" sz="1600" b="1" dirty="0"/>
              <a:t>» заключили и исполнили соглашение, которое привело к поддержанию цен на торгах при проведении открытого аукциона в электронной форме на строительство 40-квартирного жилого дома </a:t>
            </a:r>
            <a:r>
              <a:rPr lang="ru-RU" sz="1600" b="1" dirty="0" smtClean="0"/>
              <a:t>(цена контракта – 119 млн руб., что на 1% меньше начальной цены контракта)</a:t>
            </a:r>
            <a:r>
              <a:rPr lang="ru-RU" sz="1600" b="1" dirty="0" smtClean="0">
                <a:cs typeface="Times New Roman" panose="02020603050405020304" pitchFamily="18" charset="0"/>
              </a:rPr>
              <a:t>.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b="1" dirty="0" smtClean="0">
                <a:cs typeface="Arial" panose="020B0604020202020204" pitchFamily="34" charset="0"/>
              </a:rPr>
              <a:t>Поводом </a:t>
            </a:r>
            <a:r>
              <a:rPr lang="ru-RU" sz="1600" b="1" dirty="0">
                <a:cs typeface="Arial" panose="020B0604020202020204" pitchFamily="34" charset="0"/>
              </a:rPr>
              <a:t>для антимонопольного расследования явились д</a:t>
            </a:r>
            <a:r>
              <a:rPr lang="ru-RU" sz="1600" b="1" dirty="0">
                <a:latin typeface="Arial" charset="0"/>
              </a:rPr>
              <a:t>окументы и информация полученные из </a:t>
            </a:r>
            <a:r>
              <a:rPr lang="ru-RU" sz="1600" b="1" dirty="0" smtClean="0">
                <a:latin typeface="Arial" charset="0"/>
              </a:rPr>
              <a:t>ГУ МВД РФ по ДФО.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sz="1600" b="1" u="sng" dirty="0" smtClean="0">
                <a:solidFill>
                  <a:srgbClr val="008080"/>
                </a:solidFill>
              </a:rPr>
              <a:t>Судебная защита:</a:t>
            </a:r>
            <a:r>
              <a:rPr lang="ru-RU" sz="1600" b="1" dirty="0" smtClean="0"/>
              <a:t> </a:t>
            </a:r>
            <a:r>
              <a:rPr lang="ru-RU" sz="1600" b="1" dirty="0">
                <a:solidFill>
                  <a:srgbClr val="C00000"/>
                </a:solidFill>
              </a:rPr>
              <a:t>4.03.2015 решение антимонопольного органа признано недействительным судом кассационной инстанции</a:t>
            </a:r>
            <a:r>
              <a:rPr lang="ru-RU" sz="1600" b="1" dirty="0" smtClean="0"/>
              <a:t>, в связи с тем, что материалы дела не содержат сведений о легализации результатов ОРМ и в силу статьи 89 УПК РФ не могут быть признаны допустимыми доказательствами.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sz="1600" b="1" u="sng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1600" b="1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: </a:t>
            </a:r>
            <a:r>
              <a:rPr lang="ru-RU" sz="1600" b="1" dirty="0" smtClean="0">
                <a:cs typeface="Arial" panose="020B0604020202020204" pitchFamily="34" charset="0"/>
              </a:rPr>
              <a:t>Решение Еврейского УФАС России о нарушении антимонопольного законодательства было направлено в</a:t>
            </a:r>
            <a:r>
              <a:rPr lang="ru-RU" sz="1600" b="1" dirty="0" smtClean="0">
                <a:latin typeface="Arial" charset="0"/>
                <a:cs typeface="Arial" panose="020B0604020202020204" pitchFamily="34" charset="0"/>
              </a:rPr>
              <a:t> </a:t>
            </a:r>
            <a:r>
              <a:rPr lang="ru-RU" sz="1600" b="1" dirty="0"/>
              <a:t>ГУ МВД России по ДФО для решения вопроса о возбуждении уголовного дела</a:t>
            </a:r>
            <a:r>
              <a:rPr lang="ru-RU" sz="1600" b="1" dirty="0" smtClean="0"/>
              <a:t>. В </a:t>
            </a:r>
            <a:r>
              <a:rPr lang="ru-RU" sz="1600" b="1" dirty="0"/>
              <a:t>связи с реорганизацией ГУ МВД России по ДФО материалы </a:t>
            </a:r>
            <a:r>
              <a:rPr lang="ru-RU" sz="1600" b="1" dirty="0" smtClean="0"/>
              <a:t>переданы </a:t>
            </a:r>
            <a:r>
              <a:rPr lang="ru-RU" sz="1600" b="1" dirty="0"/>
              <a:t>в </a:t>
            </a:r>
            <a:r>
              <a:rPr lang="ru-RU" sz="1600" b="1" dirty="0" smtClean="0"/>
              <a:t>УМВД </a:t>
            </a:r>
            <a:r>
              <a:rPr lang="ru-RU" sz="1600" b="1" dirty="0"/>
              <a:t>России по </a:t>
            </a:r>
            <a:r>
              <a:rPr lang="ru-RU" sz="1600" b="1" dirty="0" smtClean="0"/>
              <a:t>ЕАО.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18 </a:t>
            </a:r>
            <a:r>
              <a:rPr lang="ru-RU" sz="1600" b="1" dirty="0">
                <a:solidFill>
                  <a:srgbClr val="C00000"/>
                </a:solidFill>
              </a:rPr>
              <a:t>июня 2014 года УМВД России по </a:t>
            </a:r>
            <a:r>
              <a:rPr lang="ru-RU" sz="1600" b="1" dirty="0" smtClean="0">
                <a:solidFill>
                  <a:srgbClr val="C00000"/>
                </a:solidFill>
              </a:rPr>
              <a:t>ЕАО </a:t>
            </a:r>
            <a:r>
              <a:rPr lang="ru-RU" sz="1600" b="1" dirty="0">
                <a:solidFill>
                  <a:srgbClr val="C00000"/>
                </a:solidFill>
              </a:rPr>
              <a:t>возбуждено уголовное дело </a:t>
            </a:r>
            <a:r>
              <a:rPr lang="ru-RU" sz="1600" b="1" dirty="0" smtClean="0">
                <a:solidFill>
                  <a:srgbClr val="C00000"/>
                </a:solidFill>
              </a:rPr>
              <a:t>по </a:t>
            </a:r>
            <a:r>
              <a:rPr lang="ru-RU" sz="1600" b="1" dirty="0">
                <a:solidFill>
                  <a:srgbClr val="C00000"/>
                </a:solidFill>
              </a:rPr>
              <a:t>признакам нарушения пункта «в» части 2 статьи 178 </a:t>
            </a:r>
            <a:r>
              <a:rPr lang="ru-RU" sz="1600" b="1" dirty="0" smtClean="0">
                <a:solidFill>
                  <a:srgbClr val="C00000"/>
                </a:solidFill>
              </a:rPr>
              <a:t>УК РФ.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sz="1600" b="1" u="sng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Примечание:</a:t>
            </a:r>
            <a:r>
              <a:rPr lang="ru-RU" sz="1600" b="1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/>
              <a:t>не представление следователем по данному уголовному делу доказательств легализации результатов ОРМ, послужило одним из поводом для отмены решения Еврейского УФАС России.  Уголовное дело также было прекращено.</a:t>
            </a:r>
            <a:endParaRPr lang="ru-RU" sz="1600" b="1" dirty="0"/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Отрицательная судебная практика по антимонопольному делу создает препятствия для рассмотрения </a:t>
            </a:r>
            <a:r>
              <a:rPr lang="ru-RU" sz="1600" b="1" dirty="0">
                <a:solidFill>
                  <a:srgbClr val="C00000"/>
                </a:solidFill>
              </a:rPr>
              <a:t>уголовного дела. </a:t>
            </a:r>
            <a:endParaRPr lang="ru-RU" sz="16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940" name="Номер слайда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90269A-CB3C-4FF1-A071-746E89B770A1}" type="slidenum">
              <a:rPr 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900608" y="-99392"/>
            <a:ext cx="9172872" cy="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  <a:defRPr/>
            </a:pPr>
            <a:r>
              <a:rPr lang="ru-RU" sz="2600" b="1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85000"/>
              </a:lnSpc>
              <a:defRPr/>
            </a:pPr>
            <a:r>
              <a:rPr lang="ru-RU" sz="26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«Дальний Восток. Строительство жилья» </a:t>
            </a:r>
            <a:endParaRPr lang="ru-RU" sz="26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35208" y="1344424"/>
            <a:ext cx="9144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ru-RU" sz="1700" b="1" u="sng" dirty="0" smtClean="0">
                <a:solidFill>
                  <a:srgbClr val="008080"/>
                </a:solidFill>
              </a:rPr>
              <a:t>Существо дела</a:t>
            </a:r>
            <a:r>
              <a:rPr lang="ru-RU" sz="1700" b="1" dirty="0" smtClean="0">
                <a:solidFill>
                  <a:srgbClr val="008080"/>
                </a:solidFill>
              </a:rPr>
              <a:t>:</a:t>
            </a:r>
            <a:r>
              <a:rPr lang="ru-RU" sz="1700" b="1" dirty="0" smtClean="0">
                <a:solidFill>
                  <a:srgbClr val="333399"/>
                </a:solidFill>
              </a:rPr>
              <a:t> </a:t>
            </a:r>
            <a:r>
              <a:rPr lang="ru-RU" sz="1700" b="1" dirty="0">
                <a:solidFill>
                  <a:srgbClr val="333399"/>
                </a:solidFill>
              </a:rPr>
              <a:t>в сентябре 2015 года Красноярское УФАС России вынесло решение по делу в отношении Министерства природных ресурсов и экологии Красноярского края и Государственного предприятия Красноярского края «Красноярское управление лесами» </a:t>
            </a:r>
            <a:r>
              <a:rPr lang="ru-RU" sz="1700" b="1" dirty="0" smtClean="0">
                <a:solidFill>
                  <a:srgbClr val="333399"/>
                </a:solidFill>
              </a:rPr>
              <a:t>: </a:t>
            </a:r>
            <a:r>
              <a:rPr lang="ru-RU" sz="1700" b="1" dirty="0">
                <a:solidFill>
                  <a:srgbClr val="333399"/>
                </a:solidFill>
              </a:rPr>
              <a:t>орган власти и </a:t>
            </a:r>
            <a:r>
              <a:rPr lang="ru-RU" sz="1700" b="1" dirty="0" smtClean="0">
                <a:solidFill>
                  <a:srgbClr val="333399"/>
                </a:solidFill>
              </a:rPr>
              <a:t>хозяйствующий субъект </a:t>
            </a:r>
            <a:r>
              <a:rPr lang="ru-RU" sz="1700" b="1" dirty="0">
                <a:solidFill>
                  <a:srgbClr val="333399"/>
                </a:solidFill>
              </a:rPr>
              <a:t>признаны нарушившими статью 16 </a:t>
            </a:r>
            <a:r>
              <a:rPr lang="ru-RU" sz="1700" b="1" dirty="0" smtClean="0">
                <a:solidFill>
                  <a:srgbClr val="333399"/>
                </a:solidFill>
              </a:rPr>
              <a:t>Закона о защите конкуренции </a:t>
            </a:r>
            <a:r>
              <a:rPr lang="ru-RU" sz="1700" b="1" dirty="0">
                <a:solidFill>
                  <a:srgbClr val="333399"/>
                </a:solidFill>
              </a:rPr>
              <a:t>- заключение </a:t>
            </a:r>
            <a:r>
              <a:rPr lang="ru-RU" sz="1700" b="1" dirty="0" err="1">
                <a:solidFill>
                  <a:srgbClr val="333399"/>
                </a:solidFill>
              </a:rPr>
              <a:t>антиконкурентных</a:t>
            </a:r>
            <a:r>
              <a:rPr lang="ru-RU" sz="1700" b="1" dirty="0">
                <a:solidFill>
                  <a:srgbClr val="333399"/>
                </a:solidFill>
              </a:rPr>
              <a:t> соглашений в течение 2013 - 2015 гг</a:t>
            </a:r>
            <a:r>
              <a:rPr lang="ru-RU" sz="1700" b="1" dirty="0" smtClean="0">
                <a:solidFill>
                  <a:srgbClr val="333399"/>
                </a:solidFill>
              </a:rPr>
              <a:t>.</a:t>
            </a:r>
          </a:p>
          <a:p>
            <a:pPr algn="just">
              <a:spcAft>
                <a:spcPts val="0"/>
              </a:spcAft>
              <a:defRPr/>
            </a:pPr>
            <a:endParaRPr lang="ru-RU" sz="1700" b="1" dirty="0">
              <a:solidFill>
                <a:srgbClr val="333399"/>
              </a:solidFill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1700" b="1" dirty="0">
                <a:solidFill>
                  <a:srgbClr val="333399"/>
                </a:solidFill>
              </a:rPr>
              <a:t>Комиссия УФАС установила, </a:t>
            </a:r>
            <a:r>
              <a:rPr lang="ru-RU" sz="1700" b="1" dirty="0" smtClean="0">
                <a:solidFill>
                  <a:srgbClr val="333399"/>
                </a:solidFill>
              </a:rPr>
              <a:t>что Министерство </a:t>
            </a:r>
            <a:r>
              <a:rPr lang="ru-RU" sz="1700" b="1" dirty="0">
                <a:solidFill>
                  <a:srgbClr val="333399"/>
                </a:solidFill>
              </a:rPr>
              <a:t>природных ресурсов и экологии Красноярского </a:t>
            </a:r>
            <a:r>
              <a:rPr lang="ru-RU" sz="1700" b="1" dirty="0" smtClean="0">
                <a:solidFill>
                  <a:srgbClr val="333399"/>
                </a:solidFill>
              </a:rPr>
              <a:t>края, реализуя </a:t>
            </a:r>
            <a:r>
              <a:rPr lang="ru-RU" sz="1700" b="1" dirty="0" err="1" smtClean="0">
                <a:solidFill>
                  <a:srgbClr val="333399"/>
                </a:solidFill>
              </a:rPr>
              <a:t>антиконкурентное</a:t>
            </a:r>
            <a:r>
              <a:rPr lang="ru-RU" sz="1700" b="1" dirty="0" smtClean="0">
                <a:solidFill>
                  <a:srgbClr val="333399"/>
                </a:solidFill>
              </a:rPr>
              <a:t> соглашение, произвело </a:t>
            </a:r>
            <a:r>
              <a:rPr lang="ru-RU" sz="1700" b="1" dirty="0">
                <a:solidFill>
                  <a:srgbClr val="333399"/>
                </a:solidFill>
              </a:rPr>
              <a:t>отчуждение лесных насаждений в объеме 1,8 млн. кубометров (более 17% от объемов годовой заготовки древесины в крае) в пользу коммерческого предприятия, не имевшего права быть участником таких аукционов</a:t>
            </a:r>
            <a:r>
              <a:rPr lang="ru-RU" sz="1700" b="1" dirty="0" smtClean="0">
                <a:solidFill>
                  <a:srgbClr val="333399"/>
                </a:solidFill>
              </a:rPr>
              <a:t>.</a:t>
            </a:r>
          </a:p>
          <a:p>
            <a:pPr algn="just">
              <a:spcAft>
                <a:spcPts val="0"/>
              </a:spcAft>
              <a:defRPr/>
            </a:pPr>
            <a:endParaRPr lang="ru-RU" sz="1700" b="1" dirty="0">
              <a:solidFill>
                <a:srgbClr val="333399"/>
              </a:solidFill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1700" b="1" dirty="0">
                <a:solidFill>
                  <a:srgbClr val="C00000"/>
                </a:solidFill>
              </a:rPr>
              <a:t>В результате взаимодействия антимонопольного ведомства и правоохранительных органов Красноярского края возбуждено уголовное дело по ч.2 статьи 286 Уголовного Кодекса РФ</a:t>
            </a:r>
            <a:r>
              <a:rPr lang="ru-RU" sz="1700" b="1" dirty="0">
                <a:solidFill>
                  <a:srgbClr val="333399"/>
                </a:solidFill>
              </a:rPr>
              <a:t> (превышение должностных полномочий) в отношении чиновников Министерства природных ресурсов и экологии Красноярского края.</a:t>
            </a:r>
          </a:p>
        </p:txBody>
      </p:sp>
      <p:sp>
        <p:nvSpPr>
          <p:cNvPr id="25604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4E15686-8397-46F9-8DD2-BA3989F7150D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 eaLnBrk="1" hangingPunct="1"/>
              <a:t>27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-5635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ПРАКТИКА: «КРАСНОЯРСК»</a:t>
            </a:r>
            <a:endParaRPr lang="ru-RU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1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1268413"/>
            <a:ext cx="7958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333399"/>
                </a:solidFill>
                <a:latin typeface="+mn-lt"/>
              </a:rPr>
              <a:t>СПАСИБО ЗА ВНИМАНИЕ!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/>
            </a:r>
            <a:br>
              <a:rPr lang="en-US" sz="2000" b="1" dirty="0">
                <a:solidFill>
                  <a:srgbClr val="333399"/>
                </a:solidFill>
                <a:latin typeface="+mn-lt"/>
              </a:rPr>
            </a:br>
            <a:endParaRPr lang="ru-RU" sz="20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3072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3AAB15-A8D9-4782-A11B-B975B3011B06}" type="slidenum">
              <a:rPr lang="ru-RU" smtClean="0"/>
              <a:pPr/>
              <a:t>28</a:t>
            </a:fld>
            <a:endParaRPr lang="ru-RU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2280965"/>
            <a:ext cx="3498304" cy="41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85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  <a:defRPr/>
            </a:pPr>
            <a:r>
              <a:rPr lang="ru-RU" sz="26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МЕЖВЕДОМСТВЕННЫЕ РАБОЧИЕ ГРУППЫ</a:t>
            </a: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0" y="5476786"/>
            <a:ext cx="9109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ru-RU" b="1" dirty="0">
                <a:solidFill>
                  <a:srgbClr val="FF0000"/>
                </a:solidFill>
                <a:ea typeface="MS PGothic" pitchFamily="34" charset="-128"/>
              </a:rPr>
              <a:t>СОЗДАНЫ В ЦЕЛЯХ ОБЕСПЕЧЕНИЯ НЕОТВРАТИМОСТИ УГОЛОВНОГО НАКАЗАНИЯ ЗА </a:t>
            </a:r>
            <a:r>
              <a:rPr lang="ru-RU" b="1" dirty="0" smtClean="0">
                <a:solidFill>
                  <a:srgbClr val="FF0000"/>
                </a:solidFill>
                <a:ea typeface="MS PGothic" pitchFamily="34" charset="-128"/>
              </a:rPr>
              <a:t>НАРУШЕНИЯ АНТИМОНОПОЛЬНОГО ЗАКОНОДАТЕЛЬСТВА</a:t>
            </a:r>
            <a:endParaRPr lang="ru-RU" b="1" dirty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29700" name="Прямоугольник 4"/>
          <p:cNvSpPr>
            <a:spLocks noChangeArrowheads="1"/>
          </p:cNvSpPr>
          <p:nvPr/>
        </p:nvSpPr>
        <p:spPr bwMode="auto">
          <a:xfrm>
            <a:off x="285750" y="2420938"/>
            <a:ext cx="8643938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</a:pPr>
            <a:r>
              <a:rPr lang="ru-RU" sz="1800" b="1" dirty="0">
                <a:solidFill>
                  <a:srgbClr val="008080"/>
                </a:solidFill>
                <a:ea typeface="MS PGothic" pitchFamily="34" charset="-128"/>
              </a:rPr>
              <a:t>1. Межведомственная рабочая группа ФАС России и МВД </a:t>
            </a:r>
            <a:r>
              <a:rPr lang="ru-RU" sz="1800" b="1" dirty="0" smtClean="0">
                <a:solidFill>
                  <a:srgbClr val="008080"/>
                </a:solidFill>
                <a:ea typeface="MS PGothic" pitchFamily="34" charset="-128"/>
              </a:rPr>
              <a:t>России</a:t>
            </a:r>
            <a:endParaRPr lang="ru-RU" sz="1800" dirty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ru-RU" sz="1800" dirty="0">
                <a:solidFill>
                  <a:srgbClr val="333399"/>
                </a:solidFill>
                <a:ea typeface="MS PGothic" pitchFamily="34" charset="-128"/>
              </a:rPr>
              <a:t>В состав рабочей группы входят представители ФАС России, </a:t>
            </a:r>
            <a:r>
              <a:rPr lang="ru-RU" sz="1800" dirty="0" err="1">
                <a:solidFill>
                  <a:srgbClr val="333399"/>
                </a:solidFill>
                <a:ea typeface="MS PGothic" pitchFamily="34" charset="-128"/>
              </a:rPr>
              <a:t>ГУЭБиПК</a:t>
            </a:r>
            <a:r>
              <a:rPr lang="ru-RU" sz="1800" dirty="0">
                <a:solidFill>
                  <a:srgbClr val="333399"/>
                </a:solidFill>
                <a:ea typeface="MS PGothic" pitchFamily="34" charset="-128"/>
              </a:rPr>
              <a:t> МВД России и СД МВД России.</a:t>
            </a:r>
          </a:p>
          <a:p>
            <a:pPr algn="just" eaLnBrk="1" hangingPunct="1">
              <a:spcBef>
                <a:spcPct val="20000"/>
              </a:spcBef>
            </a:pPr>
            <a:r>
              <a:rPr lang="ru-RU" sz="1800" b="1" dirty="0" smtClean="0">
                <a:solidFill>
                  <a:srgbClr val="008080"/>
                </a:solidFill>
                <a:ea typeface="MS PGothic" pitchFamily="34" charset="-128"/>
              </a:rPr>
              <a:t>2</a:t>
            </a:r>
            <a:r>
              <a:rPr lang="ru-RU" sz="1800" b="1" dirty="0">
                <a:solidFill>
                  <a:srgbClr val="008080"/>
                </a:solidFill>
                <a:ea typeface="MS PGothic" pitchFamily="34" charset="-128"/>
              </a:rPr>
              <a:t>. Межведомственная рабочая группа Следственного комитета и ФАС </a:t>
            </a:r>
            <a:r>
              <a:rPr lang="ru-RU" sz="1800" b="1" dirty="0" smtClean="0">
                <a:solidFill>
                  <a:srgbClr val="008080"/>
                </a:solidFill>
                <a:ea typeface="MS PGothic" pitchFamily="34" charset="-128"/>
              </a:rPr>
              <a:t>России</a:t>
            </a:r>
            <a:endParaRPr lang="ru-RU" sz="1800" dirty="0">
              <a:solidFill>
                <a:srgbClr val="333399"/>
              </a:solidFill>
              <a:ea typeface="MS PGothic" pitchFamily="34" charset="-128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ru-RU" sz="1800" dirty="0">
                <a:solidFill>
                  <a:srgbClr val="333399"/>
                </a:solidFill>
                <a:ea typeface="MS PGothic" pitchFamily="34" charset="-128"/>
              </a:rPr>
              <a:t>В состав рабочей группы входят представители СК России и ФАС России.</a:t>
            </a:r>
          </a:p>
        </p:txBody>
      </p:sp>
      <p:sp>
        <p:nvSpPr>
          <p:cNvPr id="29701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6F0E054-7DA2-4870-A6D7-584E5EA6BF3D}" type="slidenum">
              <a:rPr lang="ru-RU" sz="1600">
                <a:solidFill>
                  <a:schemeClr val="bg1"/>
                </a:solidFill>
              </a:rPr>
              <a:pPr/>
              <a:t>3</a:t>
            </a:fld>
            <a:endParaRPr lang="ru-RU" sz="1600">
              <a:solidFill>
                <a:schemeClr val="bg1"/>
              </a:solidFill>
            </a:endParaRPr>
          </a:p>
        </p:txBody>
      </p:sp>
      <p:pic>
        <p:nvPicPr>
          <p:cNvPr id="29702" name="Picture 9" descr="http://admin.moyaokruga.ru/img/image_big/5aa15537-6928-4d85-a73c-750e8b752f6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668"/>
          <a:stretch>
            <a:fillRect/>
          </a:stretch>
        </p:blipFill>
        <p:spPr bwMode="auto">
          <a:xfrm>
            <a:off x="460375" y="1050925"/>
            <a:ext cx="18494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1" descr="http://www.abinfo.ru/image_data/news/FAS-Logo-7-12-20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740" b="8926"/>
          <a:stretch>
            <a:fillRect/>
          </a:stretch>
        </p:blipFill>
        <p:spPr bwMode="auto">
          <a:xfrm>
            <a:off x="3135313" y="1023938"/>
            <a:ext cx="2398712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3" descr="http://www.ptr-vlad.ru/uploads/posts/2012-04/1333431958_1333431648_sledstvennyy-komite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5875" y="1035050"/>
            <a:ext cx="245903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Двойная стрелка влево/вправо 2"/>
          <p:cNvSpPr/>
          <p:nvPr/>
        </p:nvSpPr>
        <p:spPr>
          <a:xfrm>
            <a:off x="2362200" y="1506538"/>
            <a:ext cx="720725" cy="3397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5586413" y="1506538"/>
            <a:ext cx="720725" cy="3397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32138" y="3381375"/>
            <a:ext cx="2663825" cy="1127125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15: Запрет на ограничивающие конкуренцию акты и действия (бездействие) органов власти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32138" y="980282"/>
            <a:ext cx="2663822" cy="1150937"/>
          </a:xfrm>
          <a:prstGeom prst="rect">
            <a:avLst/>
          </a:prstGeom>
          <a:solidFill>
            <a:srgbClr val="008080">
              <a:alpha val="48000"/>
            </a:srgb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bg1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Федеральный закон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bg1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№ 135-ФЗ «О защите конкуренции»</a:t>
            </a:r>
            <a:endParaRPr lang="ru-RU" sz="1800" b="1" dirty="0">
              <a:solidFill>
                <a:schemeClr val="bg1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2138" y="4579938"/>
            <a:ext cx="2663825" cy="1081087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16: Запрет на ограничивающие конкуренцию соглашения или согласованные действия с участием органов власти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32138" y="5732463"/>
            <a:ext cx="2663825" cy="863600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17: Антимонопольные требования к торгам, запросам котировок цен на товары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2138" y="2276475"/>
            <a:ext cx="2663825" cy="1008063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Часть 1 статьи 11: Запрет </a:t>
            </a: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на </a:t>
            </a:r>
            <a:r>
              <a:rPr lang="ru-RU" sz="12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картели</a:t>
            </a:r>
            <a:endParaRPr lang="ru-RU" sz="1200" b="1" dirty="0">
              <a:solidFill>
                <a:srgbClr val="333399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27763" y="980282"/>
            <a:ext cx="2736850" cy="1150937"/>
          </a:xfrm>
          <a:prstGeom prst="rect">
            <a:avLst/>
          </a:prstGeom>
          <a:solidFill>
            <a:srgbClr val="008080">
              <a:alpha val="48000"/>
            </a:srgb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1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Уголовный Кодекс </a:t>
            </a:r>
            <a:r>
              <a:rPr lang="ru-RU" sz="1800" b="1" dirty="0" smtClean="0">
                <a:solidFill>
                  <a:schemeClr val="bg1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РФ</a:t>
            </a:r>
            <a:endParaRPr lang="ru-RU" sz="1800" b="1" dirty="0">
              <a:solidFill>
                <a:schemeClr val="bg1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7763" y="5226617"/>
            <a:ext cx="2736850" cy="430213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285: Злоупотребление должностными полномочиями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27763" y="2268540"/>
            <a:ext cx="2736850" cy="863600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178: Недопущение, ограничение или устранение конкуренции</a:t>
            </a:r>
          </a:p>
        </p:txBody>
      </p:sp>
      <p:cxnSp>
        <p:nvCxnSpPr>
          <p:cNvPr id="8202" name="Прямая со стрелкой 15"/>
          <p:cNvCxnSpPr>
            <a:cxnSpLocks noChangeShapeType="1"/>
            <a:stCxn id="8" idx="3"/>
            <a:endCxn id="14" idx="1"/>
          </p:cNvCxnSpPr>
          <p:nvPr/>
        </p:nvCxnSpPr>
        <p:spPr bwMode="auto">
          <a:xfrm flipV="1">
            <a:off x="5795963" y="2700340"/>
            <a:ext cx="431800" cy="80167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sp>
        <p:nvSpPr>
          <p:cNvPr id="23" name="Прямоугольник 22"/>
          <p:cNvSpPr/>
          <p:nvPr/>
        </p:nvSpPr>
        <p:spPr>
          <a:xfrm>
            <a:off x="6227763" y="3214688"/>
            <a:ext cx="2736850" cy="576262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204: Коммерческий подкуп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227763" y="3862388"/>
            <a:ext cx="2736850" cy="503237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210: Преступное сообщество</a:t>
            </a:r>
          </a:p>
        </p:txBody>
      </p:sp>
      <p:cxnSp>
        <p:nvCxnSpPr>
          <p:cNvPr id="8205" name="Прямая со стрелкой 27"/>
          <p:cNvCxnSpPr>
            <a:cxnSpLocks noChangeShapeType="1"/>
            <a:stCxn id="8" idx="3"/>
            <a:endCxn id="23" idx="1"/>
          </p:cNvCxnSpPr>
          <p:nvPr/>
        </p:nvCxnSpPr>
        <p:spPr bwMode="auto">
          <a:xfrm>
            <a:off x="5795963" y="2781300"/>
            <a:ext cx="431800" cy="720725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06" name="Прямая со стрелкой 29"/>
          <p:cNvCxnSpPr>
            <a:cxnSpLocks noChangeShapeType="1"/>
            <a:stCxn id="8" idx="3"/>
            <a:endCxn id="24" idx="1"/>
          </p:cNvCxnSpPr>
          <p:nvPr/>
        </p:nvCxnSpPr>
        <p:spPr bwMode="auto">
          <a:xfrm>
            <a:off x="5795963" y="2781300"/>
            <a:ext cx="431800" cy="1331913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sp>
        <p:nvSpPr>
          <p:cNvPr id="35" name="Прямоугольник 34"/>
          <p:cNvSpPr/>
          <p:nvPr/>
        </p:nvSpPr>
        <p:spPr>
          <a:xfrm>
            <a:off x="6241760" y="5695950"/>
            <a:ext cx="2736850" cy="431800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286: Превышение должностных полномочий</a:t>
            </a:r>
          </a:p>
        </p:txBody>
      </p:sp>
      <p:cxnSp>
        <p:nvCxnSpPr>
          <p:cNvPr id="8208" name="Прямая со стрелкой 35"/>
          <p:cNvCxnSpPr>
            <a:cxnSpLocks noChangeShapeType="1"/>
            <a:endCxn id="13" idx="1"/>
          </p:cNvCxnSpPr>
          <p:nvPr/>
        </p:nvCxnSpPr>
        <p:spPr bwMode="auto">
          <a:xfrm>
            <a:off x="5795961" y="3647056"/>
            <a:ext cx="431802" cy="1794668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09" name="Прямая со стрелкой 38"/>
          <p:cNvCxnSpPr>
            <a:cxnSpLocks noChangeShapeType="1"/>
          </p:cNvCxnSpPr>
          <p:nvPr/>
        </p:nvCxnSpPr>
        <p:spPr bwMode="auto">
          <a:xfrm>
            <a:off x="5795962" y="3716338"/>
            <a:ext cx="431801" cy="2736850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10" name="Прямая со стрелкой 40"/>
          <p:cNvCxnSpPr>
            <a:cxnSpLocks noChangeShapeType="1"/>
            <a:stCxn id="10" idx="3"/>
            <a:endCxn id="13" idx="1"/>
          </p:cNvCxnSpPr>
          <p:nvPr/>
        </p:nvCxnSpPr>
        <p:spPr bwMode="auto">
          <a:xfrm>
            <a:off x="5795963" y="5120482"/>
            <a:ext cx="431800" cy="321242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11" name="Прямая со стрелкой 42"/>
          <p:cNvCxnSpPr>
            <a:cxnSpLocks noChangeShapeType="1"/>
            <a:stCxn id="10" idx="3"/>
            <a:endCxn id="35" idx="1"/>
          </p:cNvCxnSpPr>
          <p:nvPr/>
        </p:nvCxnSpPr>
        <p:spPr bwMode="auto">
          <a:xfrm>
            <a:off x="5795963" y="5120482"/>
            <a:ext cx="445797" cy="791368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12" name="Прямая со стрелкой 44"/>
          <p:cNvCxnSpPr>
            <a:cxnSpLocks noChangeShapeType="1"/>
            <a:stCxn id="11" idx="3"/>
            <a:endCxn id="45" idx="1"/>
          </p:cNvCxnSpPr>
          <p:nvPr/>
        </p:nvCxnSpPr>
        <p:spPr bwMode="auto">
          <a:xfrm>
            <a:off x="5795963" y="6164263"/>
            <a:ext cx="431800" cy="227471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13" name="Прямая со стрелкой 47"/>
          <p:cNvCxnSpPr>
            <a:cxnSpLocks noChangeShapeType="1"/>
            <a:stCxn id="11" idx="3"/>
            <a:endCxn id="13" idx="1"/>
          </p:cNvCxnSpPr>
          <p:nvPr/>
        </p:nvCxnSpPr>
        <p:spPr bwMode="auto">
          <a:xfrm flipV="1">
            <a:off x="5795963" y="5441724"/>
            <a:ext cx="431800" cy="722539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sp>
        <p:nvSpPr>
          <p:cNvPr id="25" name="Прямоугольник 24"/>
          <p:cNvSpPr/>
          <p:nvPr/>
        </p:nvSpPr>
        <p:spPr>
          <a:xfrm>
            <a:off x="179388" y="982663"/>
            <a:ext cx="2592387" cy="1150937"/>
          </a:xfrm>
          <a:prstGeom prst="rect">
            <a:avLst/>
          </a:prstGeom>
          <a:solidFill>
            <a:srgbClr val="008080">
              <a:alpha val="48000"/>
            </a:srgb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1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Кодекс </a:t>
            </a:r>
            <a:r>
              <a:rPr lang="ru-RU" sz="1800" b="1" dirty="0" smtClean="0">
                <a:solidFill>
                  <a:schemeClr val="bg1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РФ </a:t>
            </a:r>
            <a:r>
              <a:rPr lang="ru-RU" sz="1800" b="1" dirty="0">
                <a:solidFill>
                  <a:schemeClr val="bg1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об административных правонарушениях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79388" y="2276475"/>
            <a:ext cx="2592387" cy="1008063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Часть 1 статьи 14.32: Заключение </a:t>
            </a:r>
            <a:r>
              <a:rPr lang="ru-RU" sz="1200" b="1" dirty="0" err="1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хозсубъектами</a:t>
            </a:r>
            <a:r>
              <a:rPr lang="ru-RU" sz="12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ограничивающего конкуренцию </a:t>
            </a:r>
            <a:r>
              <a:rPr lang="ru-RU" sz="12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соглашения</a:t>
            </a:r>
            <a:endParaRPr lang="ru-RU" sz="1200" b="1" dirty="0">
              <a:solidFill>
                <a:srgbClr val="333399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79388" y="3394075"/>
            <a:ext cx="2592387" cy="1079500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Часть 3 статьи 14.32: Заключение органами власти ограничивающего конкуренцию соглашения </a:t>
            </a:r>
          </a:p>
        </p:txBody>
      </p:sp>
      <p:cxnSp>
        <p:nvCxnSpPr>
          <p:cNvPr id="8218" name="Прямая со стрелкой 35"/>
          <p:cNvCxnSpPr>
            <a:cxnSpLocks noChangeShapeType="1"/>
            <a:endCxn id="65" idx="3"/>
          </p:cNvCxnSpPr>
          <p:nvPr/>
        </p:nvCxnSpPr>
        <p:spPr bwMode="auto">
          <a:xfrm flipH="1" flipV="1">
            <a:off x="2771775" y="3933825"/>
            <a:ext cx="360363" cy="1222375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19" name="Прямая со стрелкой 35"/>
          <p:cNvCxnSpPr>
            <a:cxnSpLocks noChangeShapeType="1"/>
            <a:endCxn id="60" idx="3"/>
          </p:cNvCxnSpPr>
          <p:nvPr/>
        </p:nvCxnSpPr>
        <p:spPr bwMode="auto">
          <a:xfrm flipH="1" flipV="1">
            <a:off x="2771775" y="2780507"/>
            <a:ext cx="360364" cy="2375694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sp>
        <p:nvSpPr>
          <p:cNvPr id="70" name="Прямоугольник 69"/>
          <p:cNvSpPr/>
          <p:nvPr/>
        </p:nvSpPr>
        <p:spPr>
          <a:xfrm>
            <a:off x="179388" y="4614863"/>
            <a:ext cx="2592387" cy="1081087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14.9: Ограничение конкуренции органами власти, органами местного самоуправления</a:t>
            </a:r>
          </a:p>
        </p:txBody>
      </p:sp>
      <p:cxnSp>
        <p:nvCxnSpPr>
          <p:cNvPr id="8221" name="Прямая со стрелкой 15"/>
          <p:cNvCxnSpPr>
            <a:cxnSpLocks noChangeShapeType="1"/>
            <a:endCxn id="70" idx="3"/>
          </p:cNvCxnSpPr>
          <p:nvPr/>
        </p:nvCxnSpPr>
        <p:spPr bwMode="auto">
          <a:xfrm flipH="1">
            <a:off x="2771775" y="3932238"/>
            <a:ext cx="360363" cy="1223962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sp>
        <p:nvSpPr>
          <p:cNvPr id="72" name="Прямоугольник 71"/>
          <p:cNvSpPr/>
          <p:nvPr/>
        </p:nvSpPr>
        <p:spPr>
          <a:xfrm>
            <a:off x="6227763" y="4437063"/>
            <a:ext cx="2736850" cy="718343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</a:t>
            </a:r>
            <a:r>
              <a:rPr lang="en-US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169</a:t>
            </a: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: Воспрепятствование законной предпринимательской или иной деятельности</a:t>
            </a:r>
          </a:p>
        </p:txBody>
      </p:sp>
      <p:cxnSp>
        <p:nvCxnSpPr>
          <p:cNvPr id="8223" name="Прямая со стрелкой 38"/>
          <p:cNvCxnSpPr>
            <a:cxnSpLocks noChangeShapeType="1"/>
            <a:endCxn id="72" idx="1"/>
          </p:cNvCxnSpPr>
          <p:nvPr/>
        </p:nvCxnSpPr>
        <p:spPr bwMode="auto">
          <a:xfrm>
            <a:off x="5795963" y="3717925"/>
            <a:ext cx="431800" cy="1078310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24" name="Прямая со стрелкой 38"/>
          <p:cNvCxnSpPr>
            <a:cxnSpLocks noChangeShapeType="1"/>
            <a:endCxn id="72" idx="1"/>
          </p:cNvCxnSpPr>
          <p:nvPr/>
        </p:nvCxnSpPr>
        <p:spPr bwMode="auto">
          <a:xfrm flipV="1">
            <a:off x="5795963" y="4796235"/>
            <a:ext cx="431800" cy="325042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cxnSp>
        <p:nvCxnSpPr>
          <p:cNvPr id="8225" name="Прямая со стрелкой 38"/>
          <p:cNvCxnSpPr>
            <a:cxnSpLocks noChangeShapeType="1"/>
            <a:endCxn id="72" idx="1"/>
          </p:cNvCxnSpPr>
          <p:nvPr/>
        </p:nvCxnSpPr>
        <p:spPr bwMode="auto">
          <a:xfrm flipV="1">
            <a:off x="5795960" y="4796235"/>
            <a:ext cx="431803" cy="1377160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sp>
        <p:nvSpPr>
          <p:cNvPr id="8226" name="Rectangle 2"/>
          <p:cNvSpPr>
            <a:spLocks noChangeArrowheads="1"/>
          </p:cNvSpPr>
          <p:nvPr/>
        </p:nvSpPr>
        <p:spPr bwMode="auto">
          <a:xfrm>
            <a:off x="-10160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</a:pPr>
            <a:r>
              <a:rPr lang="ru-RU" sz="2200" b="1" dirty="0" smtClean="0">
                <a:solidFill>
                  <a:schemeClr val="bg1"/>
                </a:solidFill>
                <a:ea typeface="MS PGothic" pitchFamily="34" charset="-128"/>
              </a:rPr>
              <a:t>Соотношение норм антимонопольного, административного и уголовного законодательства</a:t>
            </a:r>
            <a:endParaRPr lang="ru-RU" sz="22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8227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4F5CFB-98BD-48CC-B9EA-2487C28F7808}" type="slidenum">
              <a:rPr lang="ru-RU"/>
              <a:pPr/>
              <a:t>4</a:t>
            </a:fld>
            <a:endParaRPr lang="ru-RU"/>
          </a:p>
        </p:txBody>
      </p:sp>
      <p:cxnSp>
        <p:nvCxnSpPr>
          <p:cNvPr id="59" name="Прямая со стрелкой 35"/>
          <p:cNvCxnSpPr>
            <a:cxnSpLocks noChangeShapeType="1"/>
            <a:stCxn id="8" idx="1"/>
            <a:endCxn id="60" idx="3"/>
          </p:cNvCxnSpPr>
          <p:nvPr/>
        </p:nvCxnSpPr>
        <p:spPr bwMode="auto">
          <a:xfrm flipH="1">
            <a:off x="2771775" y="2780507"/>
            <a:ext cx="360363" cy="0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  <p:sp>
        <p:nvSpPr>
          <p:cNvPr id="45" name="Прямоугольник 44"/>
          <p:cNvSpPr/>
          <p:nvPr/>
        </p:nvSpPr>
        <p:spPr>
          <a:xfrm>
            <a:off x="6227763" y="6175834"/>
            <a:ext cx="2736850" cy="431800"/>
          </a:xfrm>
          <a:prstGeom prst="rect">
            <a:avLst/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1200" b="1" dirty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Статья </a:t>
            </a:r>
            <a:r>
              <a:rPr lang="ru-RU" sz="1200" b="1" dirty="0" smtClean="0">
                <a:solidFill>
                  <a:srgbClr val="333399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290: Получение взятки</a:t>
            </a:r>
            <a:endParaRPr lang="ru-RU" sz="1200" b="1" dirty="0">
              <a:solidFill>
                <a:srgbClr val="333399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55" name="Прямая со стрелкой 44"/>
          <p:cNvCxnSpPr>
            <a:cxnSpLocks noChangeShapeType="1"/>
          </p:cNvCxnSpPr>
          <p:nvPr/>
        </p:nvCxnSpPr>
        <p:spPr bwMode="auto">
          <a:xfrm flipV="1">
            <a:off x="5809792" y="5911850"/>
            <a:ext cx="445797" cy="252413"/>
          </a:xfrm>
          <a:prstGeom prst="straightConnector1">
            <a:avLst/>
          </a:prstGeom>
          <a:noFill/>
          <a:ln w="25400" algn="ctr">
            <a:solidFill>
              <a:srgbClr val="008080"/>
            </a:solidFill>
            <a:miter lim="800000"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xmlns="" val="20246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395536" y="1196752"/>
            <a:ext cx="8424936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6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Картель – это противозаконное соглашение (сговор) между конкурентами, которое приводит или может привести к 5 видам последствий, являющихся </a:t>
            </a:r>
            <a:r>
              <a:rPr lang="ru-RU" sz="2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опасными для </a:t>
            </a:r>
            <a:r>
              <a:rPr lang="ru-RU" sz="2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экономики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ru-RU" sz="2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Картель – </a:t>
            </a:r>
            <a:r>
              <a:rPr lang="ru-RU" sz="2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оглашение между конкурентами о: </a:t>
            </a:r>
          </a:p>
          <a:p>
            <a:pPr marL="1257300" lvl="7" indent="3556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ценах</a:t>
            </a:r>
            <a:r>
              <a:rPr lang="ru-RU" sz="2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257300" lvl="7" indent="3556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участии в торгах; </a:t>
            </a:r>
          </a:p>
          <a:p>
            <a:pPr marL="1257300" lvl="7" indent="3556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разделе рынка; </a:t>
            </a:r>
          </a:p>
          <a:p>
            <a:pPr marL="1257300" lvl="7" indent="3556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создании дефицита; </a:t>
            </a:r>
            <a:endParaRPr lang="en-US" sz="26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7" indent="35560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бойкоте. 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474913" y="44624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800" b="1" dirty="0" smtClean="0">
                <a:solidFill>
                  <a:schemeClr val="bg1"/>
                </a:solidFill>
                <a:ea typeface="MS PGothic" pitchFamily="34" charset="-128"/>
              </a:rPr>
              <a:t>Что такое «картель»?</a:t>
            </a:r>
            <a:endParaRPr lang="ru-RU" sz="28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6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394097" y="1244599"/>
            <a:ext cx="8355805" cy="47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При работе </a:t>
            </a:r>
            <a:r>
              <a:rPr lang="ru-RU" sz="28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с правоохранительными органами ФАС России руководствуется следующими </a:t>
            </a:r>
            <a:r>
              <a:rPr lang="ru-RU" sz="28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положениями:</a:t>
            </a:r>
            <a:endParaRPr lang="ru-RU" sz="2800" b="1" dirty="0">
              <a:solidFill>
                <a:srgbClr val="333399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indent="342900" algn="ctr">
              <a:spcBef>
                <a:spcPct val="20000"/>
              </a:spcBef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Картель – единственное преступление в сфере экономики, которое изначально определено как  преступление, совершаемое группой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лиц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Зачастую картель имеет признаки организованной группы либо преступного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сообщества.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</a:pPr>
            <a:r>
              <a:rPr lang="ru-RU" sz="2600" b="1" dirty="0" smtClean="0">
                <a:solidFill>
                  <a:schemeClr val="bg1"/>
                </a:solidFill>
                <a:ea typeface="MS PGothic" pitchFamily="34" charset="-128"/>
              </a:rPr>
              <a:t>Взаимодействие с правоохранительными органами</a:t>
            </a:r>
            <a:endParaRPr lang="ru-RU" sz="2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4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D2C17-3349-40BD-8455-0A0D069F05F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08520" y="0"/>
            <a:ext cx="925252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  <a:defRPr/>
            </a:pPr>
            <a:r>
              <a:rPr lang="ru-RU" sz="2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Важность взаимодействия ФАС России и правоохранительных органов</a:t>
            </a:r>
            <a:endParaRPr lang="ru-RU" sz="2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2483768" y="992138"/>
            <a:ext cx="6408712" cy="278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1800" kern="0" dirty="0" smtClean="0"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1800" kern="0" dirty="0"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5" y="1277557"/>
            <a:ext cx="8424936" cy="521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Ежегодно ФАС России выявляет до 200 картелей (большая часть - сговоры на торгах). 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 административной ответственности за картели привлекаются тысячи юридических лиц, совокупная сумма штрафов достигает 3-4 миллиардов рублей в год. 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При этом уголовных дел по ст. 178 УК РФ возбуждаются единицы.</a:t>
            </a:r>
          </a:p>
          <a:p>
            <a:pPr algn="just" eaLnBrk="1" hangingPunct="1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Штрафы за картели не так эффективны как реальная уголовная ответственность!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5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9224920"/>
              </p:ext>
            </p:extLst>
          </p:nvPr>
        </p:nvGraphicFramePr>
        <p:xfrm>
          <a:off x="395536" y="2318400"/>
          <a:ext cx="8496299" cy="318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10"/>
                <a:gridCol w="2088152"/>
                <a:gridCol w="1584116"/>
                <a:gridCol w="1512111"/>
                <a:gridCol w="1512110"/>
              </a:tblGrid>
              <a:tr h="441822">
                <a:tc row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25" marB="45725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ФАС России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МВД России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584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принято решений о нарушении ч. 1 ст. 11 Закона о защите конкуренции (картели)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кол-во дел по ст. 14.32 КоАП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возбуждено уголовных дел по ст. 178 УК РФ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Направлено уголовных дел в суд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rgbClr val="008080"/>
                    </a:solidFill>
                  </a:tcPr>
                </a:tc>
              </a:tr>
              <a:tr h="39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2011 год</a:t>
                      </a:r>
                      <a:endParaRPr lang="ru-RU" sz="2000" b="1" kern="1200" dirty="0">
                        <a:solidFill>
                          <a:srgbClr val="333399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187</a:t>
                      </a:r>
                      <a:endParaRPr lang="ru-RU" sz="2000" b="1" kern="1200" dirty="0">
                        <a:solidFill>
                          <a:srgbClr val="333399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1394</a:t>
                      </a:r>
                      <a:endParaRPr lang="ru-RU" sz="2000" b="1" kern="1200" dirty="0">
                        <a:solidFill>
                          <a:srgbClr val="333399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13</a:t>
                      </a:r>
                      <a:endParaRPr lang="ru-RU" sz="2000" b="1" kern="1200" dirty="0">
                        <a:solidFill>
                          <a:srgbClr val="333399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4</a:t>
                      </a:r>
                      <a:endParaRPr lang="ru-RU" sz="2000" b="1" kern="1200" dirty="0">
                        <a:solidFill>
                          <a:srgbClr val="333399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</a:tr>
              <a:tr h="39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2012 год</a:t>
                      </a:r>
                      <a:endParaRPr lang="ru-RU" sz="2000" b="1" kern="1200" dirty="0">
                        <a:solidFill>
                          <a:srgbClr val="333399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75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1537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5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</a:tr>
              <a:tr h="39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2013 год</a:t>
                      </a:r>
                      <a:endParaRPr lang="ru-RU" sz="2000" b="1" kern="1200" dirty="0">
                        <a:solidFill>
                          <a:srgbClr val="333399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148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1231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0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</a:tr>
              <a:tr h="39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2014 </a:t>
                      </a:r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год</a:t>
                      </a:r>
                      <a:endParaRPr lang="ru-RU" sz="2000" b="1" kern="1200" dirty="0">
                        <a:solidFill>
                          <a:srgbClr val="333399"/>
                        </a:solidFill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173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1438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6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333399"/>
                          </a:solidFill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</a:t>
                      </a: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08520" y="0"/>
            <a:ext cx="925252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lnSpc>
                <a:spcPct val="85000"/>
              </a:lnSpc>
              <a:defRPr/>
            </a:pPr>
            <a:r>
              <a:rPr lang="ru-RU" sz="2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Правоприменительная практика по статье 178 УК РФ</a:t>
            </a:r>
            <a:endParaRPr lang="ru-RU" sz="2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81" name="Прямоугольник 1"/>
          <p:cNvSpPr>
            <a:spLocks noChangeArrowheads="1"/>
          </p:cNvSpPr>
          <p:nvPr/>
        </p:nvSpPr>
        <p:spPr bwMode="auto">
          <a:xfrm>
            <a:off x="395536" y="929349"/>
            <a:ext cx="849763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ru-RU" sz="1800" b="1" u="sng" dirty="0">
                <a:solidFill>
                  <a:srgbClr val="333399"/>
                </a:solidFill>
                <a:ea typeface="MS PGothic" pitchFamily="34" charset="-128"/>
              </a:rPr>
              <a:t>Результативность работы по привлечению к ответственности участников картелей: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административная ответственность – ФАС России;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1800" b="1" dirty="0">
                <a:solidFill>
                  <a:srgbClr val="333399"/>
                </a:solidFill>
                <a:ea typeface="MS PGothic" pitchFamily="34" charset="-128"/>
              </a:rPr>
              <a:t>уголовная ответственность – МВД России.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4452" y="5933346"/>
            <a:ext cx="8371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800" b="1" dirty="0" smtClean="0">
                <a:solidFill>
                  <a:srgbClr val="C00000"/>
                </a:solidFill>
                <a:ea typeface="MS PGothic" pitchFamily="34" charset="-128"/>
              </a:rPr>
              <a:t>МВД </a:t>
            </a:r>
            <a:r>
              <a:rPr lang="ru-RU" sz="1800" b="1" dirty="0">
                <a:solidFill>
                  <a:srgbClr val="C00000"/>
                </a:solidFill>
                <a:ea typeface="MS PGothic" pitchFamily="34" charset="-128"/>
              </a:rPr>
              <a:t>России фактически не ведется работа по привлечению участников картелей к уголовной ответственности по ст. 178 УК РФ</a:t>
            </a:r>
          </a:p>
        </p:txBody>
      </p:sp>
      <p:sp>
        <p:nvSpPr>
          <p:cNvPr id="1028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BA609A-F7F9-412D-98BE-F725D3B20D85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8711612"/>
              </p:ext>
            </p:extLst>
          </p:nvPr>
        </p:nvGraphicFramePr>
        <p:xfrm>
          <a:off x="179512" y="1016616"/>
          <a:ext cx="8784976" cy="5539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58738"/>
            <a:ext cx="9144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endParaRPr lang="ru-RU">
              <a:solidFill>
                <a:srgbClr val="FFD147"/>
              </a:solidFill>
              <a:ea typeface="MS PGothic" pitchFamily="34" charset="-128"/>
            </a:endParaRPr>
          </a:p>
        </p:txBody>
      </p:sp>
      <p:sp>
        <p:nvSpPr>
          <p:cNvPr id="22532" name="Line 8"/>
          <p:cNvSpPr>
            <a:spLocks noChangeShapeType="1"/>
          </p:cNvSpPr>
          <p:nvPr/>
        </p:nvSpPr>
        <p:spPr bwMode="auto">
          <a:xfrm>
            <a:off x="3419871" y="2019930"/>
            <a:ext cx="0" cy="1165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051720" y="1591269"/>
            <a:ext cx="29754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1400" dirty="0">
                <a:solidFill>
                  <a:srgbClr val="000000"/>
                </a:solidFill>
                <a:ea typeface="MS PGothic" pitchFamily="34" charset="-128"/>
              </a:rPr>
              <a:t>изменения: 29.07.2009 № 216-ФЗ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  <a:defRPr/>
            </a:pPr>
            <a:r>
              <a:rPr lang="ru-RU" sz="26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ПРАВОПРИМЕНИТЕЛЬНАЯ ПРАКТИКА </a:t>
            </a:r>
          </a:p>
          <a:p>
            <a:pPr algn="ctr" eaLnBrk="1" hangingPunct="1">
              <a:lnSpc>
                <a:spcPct val="85000"/>
              </a:lnSpc>
              <a:defRPr/>
            </a:pPr>
            <a:r>
              <a:rPr lang="ru-RU" sz="26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ПО СТАТЬЕ 178 УК РФ</a:t>
            </a:r>
          </a:p>
        </p:txBody>
      </p:sp>
      <p:sp>
        <p:nvSpPr>
          <p:cNvPr id="22537" name="Номер слайда 1"/>
          <p:cNvSpPr txBox="1">
            <a:spLocks noGrp="1"/>
          </p:cNvSpPr>
          <p:nvPr/>
        </p:nvSpPr>
        <p:spPr bwMode="auto">
          <a:xfrm>
            <a:off x="8204200" y="6572250"/>
            <a:ext cx="939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CEDE7CD4-55EA-4F36-A8A7-5303E4D7FF61}" type="slidenum">
              <a:rPr lang="en-US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en-US" sz="1600" b="1">
              <a:solidFill>
                <a:schemeClr val="bg1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0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роводим собрание 1">
    <a:dk1>
      <a:srgbClr val="F1B60F"/>
    </a:dk1>
    <a:lt1>
      <a:srgbClr val="FFFFFF"/>
    </a:lt1>
    <a:dk2>
      <a:srgbClr val="115606"/>
    </a:dk2>
    <a:lt2>
      <a:srgbClr val="F1B60F"/>
    </a:lt2>
    <a:accent1>
      <a:srgbClr val="CC9900"/>
    </a:accent1>
    <a:accent2>
      <a:srgbClr val="000000"/>
    </a:accent2>
    <a:accent3>
      <a:srgbClr val="AAB4AA"/>
    </a:accent3>
    <a:accent4>
      <a:srgbClr val="DADADA"/>
    </a:accent4>
    <a:accent5>
      <a:srgbClr val="E2CAAA"/>
    </a:accent5>
    <a:accent6>
      <a:srgbClr val="000000"/>
    </a:accent6>
    <a:hlink>
      <a:srgbClr val="FF6600"/>
    </a:hlink>
    <a:folHlink>
      <a:srgbClr val="DC5900"/>
    </a:folHlink>
  </a:clrScheme>
  <a:fontScheme name="Проводим собрание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26482</TotalTime>
  <Words>3909</Words>
  <Application>Microsoft Office PowerPoint</Application>
  <PresentationFormat>Экран (4:3)</PresentationFormat>
  <Paragraphs>294</Paragraphs>
  <Slides>28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Павел Валерьевич</dc:creator>
  <cp:lastModifiedBy>to78-slinko</cp:lastModifiedBy>
  <cp:revision>632</cp:revision>
  <cp:lastPrinted>2015-11-24T11:46:33Z</cp:lastPrinted>
  <dcterms:created xsi:type="dcterms:W3CDTF">2011-08-24T07:02:51Z</dcterms:created>
  <dcterms:modified xsi:type="dcterms:W3CDTF">2015-11-27T07:40:28Z</dcterms:modified>
</cp:coreProperties>
</file>