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9"/>
  </p:notesMasterIdLst>
  <p:handoutMasterIdLst>
    <p:handoutMasterId r:id="rId10"/>
  </p:handoutMasterIdLst>
  <p:sldIdLst>
    <p:sldId id="482" r:id="rId2"/>
    <p:sldId id="479" r:id="rId3"/>
    <p:sldId id="476" r:id="rId4"/>
    <p:sldId id="480" r:id="rId5"/>
    <p:sldId id="478" r:id="rId6"/>
    <p:sldId id="477" r:id="rId7"/>
    <p:sldId id="481" r:id="rId8"/>
  </p:sldIdLst>
  <p:sldSz cx="9144000" cy="6858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92CDD2"/>
    <a:srgbClr val="69B7BF"/>
    <a:srgbClr val="333399"/>
    <a:srgbClr val="47A4AB"/>
    <a:srgbClr val="54B1B8"/>
    <a:srgbClr val="A7D4D9"/>
    <a:srgbClr val="F3F9FA"/>
    <a:srgbClr val="FFFFFF"/>
    <a:srgbClr val="E1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38" autoAdjust="0"/>
    <p:restoredTop sz="97478" autoAdjust="0"/>
  </p:normalViewPr>
  <p:slideViewPr>
    <p:cSldViewPr snapToGrid="0">
      <p:cViewPr varScale="1">
        <p:scale>
          <a:sx n="40" d="100"/>
          <a:sy n="40" d="100"/>
        </p:scale>
        <p:origin x="17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3" d="100"/>
          <a:sy n="113" d="100"/>
        </p:scale>
        <p:origin x="514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Всего решений в области государственного регулирования цен (тарифов) – 492, в</a:t>
            </a:r>
            <a:r>
              <a:rPr lang="ru-RU" sz="1400" baseline="0" dirty="0"/>
              <a:t> </a:t>
            </a:r>
            <a:r>
              <a:rPr lang="ru-RU" sz="1400" baseline="0" dirty="0" err="1"/>
              <a:t>т.ч</a:t>
            </a:r>
            <a:r>
              <a:rPr lang="ru-RU" sz="1400" baseline="0" dirty="0"/>
              <a:t>.:</a:t>
            </a:r>
          </a:p>
        </c:rich>
      </c:tx>
      <c:layout>
        <c:manualLayout>
          <c:xMode val="edge"/>
          <c:yMode val="edge"/>
          <c:x val="8.6469494644078632E-2"/>
          <c:y val="3.88676902017757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8554077967860431E-3"/>
          <c:y val="0.32742397502036386"/>
          <c:w val="0.90464439471052727"/>
          <c:h val="0.379305961754780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Досудебные споры и разногласия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EF2-4B52-B753-5447CAC3C76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EF2-4B52-B753-5447CAC3C76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1EF2-4B52-B753-5447CAC3C76B}"/>
              </c:ext>
            </c:extLst>
          </c:dPt>
          <c:dLbls>
            <c:dLbl>
              <c:idx val="0"/>
              <c:layout>
                <c:manualLayout>
                  <c:x val="-1.6985100895545786E-2"/>
                  <c:y val="-0.1991290577289145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F2-4B52-B753-5447CAC3C76B}"/>
                </c:ext>
              </c:extLst>
            </c:dLbl>
            <c:dLbl>
              <c:idx val="1"/>
              <c:layout>
                <c:manualLayout>
                  <c:x val="-9.5398652536867745E-2"/>
                  <c:y val="-3.574041494198402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F2-4B52-B753-5447CAC3C76B}"/>
                </c:ext>
              </c:extLst>
            </c:dLbl>
            <c:dLbl>
              <c:idx val="2"/>
              <c:layout>
                <c:manualLayout>
                  <c:x val="-0.10340287272720533"/>
                  <c:y val="-4.331979748011470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EF2-4B52-B753-5447CAC3C7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Решения по результатам рассмотрения досудебных споров и разногласий (443)</c:v>
                </c:pt>
                <c:pt idx="1">
                  <c:v>Решения по результатам процедуры отмены решений (33)</c:v>
                </c:pt>
                <c:pt idx="2">
                  <c:v>Решения по результатам проведения иных контрольных мероприятий (16)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443</c:v>
                </c:pt>
                <c:pt idx="1">
                  <c:v>33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EF2-4B52-B753-5447CAC3C7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0781366932255501E-2"/>
          <c:y val="0.70190537181821577"/>
          <c:w val="0.94886254835608153"/>
          <c:h val="0.298094628181784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Всего решений</a:t>
            </a:r>
            <a:r>
              <a:rPr lang="ru-RU" sz="1400" baseline="0" dirty="0"/>
              <a:t> в области государственного регулирования цен (тарифов) о предписании юридически значимых действий – 149, в </a:t>
            </a:r>
            <a:r>
              <a:rPr lang="ru-RU" sz="1400" baseline="0" dirty="0" err="1"/>
              <a:t>т.ч</a:t>
            </a:r>
            <a:r>
              <a:rPr lang="ru-RU" sz="1400" baseline="0" dirty="0"/>
              <a:t>.:</a:t>
            </a:r>
          </a:p>
        </c:rich>
      </c:tx>
      <c:layout>
        <c:manualLayout>
          <c:xMode val="edge"/>
          <c:yMode val="edge"/>
          <c:x val="0.16944808449611412"/>
          <c:y val="3.8867770838989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8554077967860431E-3"/>
          <c:y val="0.32742397502036386"/>
          <c:w val="0.90464439471052727"/>
          <c:h val="0.379305961754780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Досудебные споры и разногласия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E40-4C99-8D10-5B4C3B5FBDB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9E40-4C99-8D10-5B4C3B5FBDB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9E40-4C99-8D10-5B4C3B5FBDB6}"/>
              </c:ext>
            </c:extLst>
          </c:dPt>
          <c:dLbls>
            <c:dLbl>
              <c:idx val="0"/>
              <c:layout>
                <c:manualLayout>
                  <c:x val="8.4064437268456887E-2"/>
                  <c:y val="-0.1968844611697796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40-4C99-8D10-5B4C3B5FBDB6}"/>
                </c:ext>
              </c:extLst>
            </c:dLbl>
            <c:dLbl>
              <c:idx val="1"/>
              <c:layout>
                <c:manualLayout>
                  <c:x val="-5.4995323955450051E-2"/>
                  <c:y val="-2.199483155609978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40-4C99-8D10-5B4C3B5FBDB6}"/>
                </c:ext>
              </c:extLst>
            </c:dLbl>
            <c:dLbl>
              <c:idx val="2"/>
              <c:layout>
                <c:manualLayout>
                  <c:x val="-5.9299474053170979E-2"/>
                  <c:y val="-3.904536631460863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E40-4C99-8D10-5B4C3B5FBD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Исполнено (139)</c:v>
                </c:pt>
                <c:pt idx="1">
                  <c:v>Исполнено с нарушением сроков (2)</c:v>
                </c:pt>
                <c:pt idx="2">
                  <c:v>Не исполнено (8)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139</c:v>
                </c:pt>
                <c:pt idx="1">
                  <c:v>2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E40-4C99-8D10-5B4C3B5FBD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3261857985701538E-2"/>
          <c:y val="0.73026578904545458"/>
          <c:w val="0.85972629993783956"/>
          <c:h val="0.231629203508272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Всего решений в области государственного регулирования цен (тарифов) – 153, в </a:t>
            </a:r>
            <a:r>
              <a:rPr lang="ru-RU" sz="1400" dirty="0" err="1"/>
              <a:t>т.ч</a:t>
            </a:r>
            <a:r>
              <a:rPr lang="ru-RU" sz="1400" dirty="0"/>
              <a:t>.:</a:t>
            </a:r>
            <a:endParaRPr lang="ru-RU" sz="1400" baseline="0" dirty="0"/>
          </a:p>
        </c:rich>
      </c:tx>
      <c:layout>
        <c:manualLayout>
          <c:xMode val="edge"/>
          <c:yMode val="edge"/>
          <c:x val="8.3278005817053802E-2"/>
          <c:y val="3.88676902017757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8554077967860431E-3"/>
          <c:y val="0.32742397502036386"/>
          <c:w val="0.90464439471052727"/>
          <c:h val="0.379305961754780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Досудебные споры и разногласия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DB1-4D6D-A9EC-77748038A13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BDB1-4D6D-A9EC-77748038A13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BDB1-4D6D-A9EC-77748038A135}"/>
              </c:ext>
            </c:extLst>
          </c:dPt>
          <c:dLbls>
            <c:dLbl>
              <c:idx val="0"/>
              <c:layout>
                <c:manualLayout>
                  <c:x val="-1.6985100895545786E-2"/>
                  <c:y val="-0.1991290577289145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B1-4D6D-A9EC-77748038A135}"/>
                </c:ext>
              </c:extLst>
            </c:dLbl>
            <c:dLbl>
              <c:idx val="1"/>
              <c:layout>
                <c:manualLayout>
                  <c:x val="-9.5398652536867745E-2"/>
                  <c:y val="-3.574041494198402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B1-4D6D-A9EC-77748038A135}"/>
                </c:ext>
              </c:extLst>
            </c:dLbl>
            <c:dLbl>
              <c:idx val="2"/>
              <c:layout>
                <c:manualLayout>
                  <c:x val="-0.10340287272720533"/>
                  <c:y val="-4.331979748011470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B1-4D6D-A9EC-77748038A1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Решения по результатам рассмотрения досудебных споров и разногласий (103)</c:v>
                </c:pt>
                <c:pt idx="1">
                  <c:v>Решения по результатам процедуры отмены решений (17)</c:v>
                </c:pt>
                <c:pt idx="2">
                  <c:v>Решения по результатам проведения иных контрольных мероприятий (33)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103</c:v>
                </c:pt>
                <c:pt idx="1">
                  <c:v>17</c:v>
                </c:pt>
                <c:pt idx="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DB1-4D6D-A9EC-77748038A1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221092810537002"/>
          <c:w val="1"/>
          <c:h val="0.277890718946299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sz="1400" dirty="0"/>
              <a:t>Всего решений</a:t>
            </a:r>
            <a:r>
              <a:rPr lang="ru-RU" sz="1400" baseline="0" dirty="0"/>
              <a:t> в области государственного регулирования цен (тарифов) – 74, в </a:t>
            </a:r>
            <a:r>
              <a:rPr lang="ru-RU" sz="1400" baseline="0" dirty="0" err="1"/>
              <a:t>т.ч</a:t>
            </a:r>
            <a:r>
              <a:rPr lang="ru-RU" sz="1400" baseline="0" dirty="0"/>
              <a:t>.:</a:t>
            </a:r>
          </a:p>
        </c:rich>
      </c:tx>
      <c:layout>
        <c:manualLayout>
          <c:xMode val="edge"/>
          <c:yMode val="edge"/>
          <c:x val="0.16944808449611412"/>
          <c:y val="3.8867770838989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8554077967860431E-3"/>
          <c:y val="0.32742397502036386"/>
          <c:w val="0.90464439471052727"/>
          <c:h val="0.379305961754780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Досудебные споры и разногласия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D85-458E-A6B6-DE386154F22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D85-458E-A6B6-DE386154F22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FD85-458E-A6B6-DE386154F229}"/>
              </c:ext>
            </c:extLst>
          </c:dPt>
          <c:dLbls>
            <c:dLbl>
              <c:idx val="0"/>
              <c:layout>
                <c:manualLayout>
                  <c:x val="2.5473879060229594E-2"/>
                  <c:y val="-0.1430891565397476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D85-458E-A6B6-DE386154F229}"/>
                </c:ext>
              </c:extLst>
            </c:dLbl>
            <c:dLbl>
              <c:idx val="1"/>
              <c:layout>
                <c:manualLayout>
                  <c:x val="2.6961202321273026E-2"/>
                  <c:y val="-7.558416794301085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D85-458E-A6B6-DE386154F229}"/>
                </c:ext>
              </c:extLst>
            </c:dLbl>
            <c:dLbl>
              <c:idx val="2"/>
              <c:layout>
                <c:manualLayout>
                  <c:x val="-5.9299474053170979E-2"/>
                  <c:y val="-3.904536631460863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D85-458E-A6B6-DE386154F2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Исполнено (40)</c:v>
                </c:pt>
                <c:pt idx="1">
                  <c:v>В стадии исполнения (32)</c:v>
                </c:pt>
                <c:pt idx="2">
                  <c:v>Не исполнено (2)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40</c:v>
                </c:pt>
                <c:pt idx="1">
                  <c:v>32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D85-458E-A6B6-DE386154F2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0980676252261005E-3"/>
          <c:y val="0.73026578904545458"/>
          <c:w val="0.98903662282164284"/>
          <c:h val="0.231629203508272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302623" cy="340156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1697" y="1"/>
            <a:ext cx="4302623" cy="340156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r">
              <a:defRPr sz="1200"/>
            </a:lvl1pPr>
          </a:lstStyle>
          <a:p>
            <a:fld id="{C03A2E45-123C-4DFF-B2ED-E95116189C2C}" type="datetimeFigureOut">
              <a:rPr lang="ru-RU" smtClean="0"/>
              <a:pPr/>
              <a:t>28.08.2017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6456435"/>
            <a:ext cx="4302623" cy="340155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1697" y="6456435"/>
            <a:ext cx="4302623" cy="340155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r">
              <a:defRPr sz="1200"/>
            </a:lvl1pPr>
          </a:lstStyle>
          <a:p>
            <a:fld id="{D2F48323-C7BC-43BE-A3C2-5CF3211CD8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734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4301543" cy="341064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804" y="1"/>
            <a:ext cx="4301543" cy="341064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r">
              <a:defRPr sz="1200"/>
            </a:lvl1pPr>
          </a:lstStyle>
          <a:p>
            <a:fld id="{5B179AD8-3FD2-4EF3-891B-D6DBDDF5A535}" type="datetimeFigureOut">
              <a:rPr lang="ru-RU" smtClean="0"/>
              <a:pPr/>
              <a:t>28.08.2017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8" tIns="45709" rIns="91418" bIns="4570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4" y="3271383"/>
            <a:ext cx="7941310" cy="2676585"/>
          </a:xfrm>
          <a:prstGeom prst="rect">
            <a:avLst/>
          </a:prstGeom>
        </p:spPr>
        <p:txBody>
          <a:bodyPr vert="horz" lIns="91418" tIns="45709" rIns="91418" bIns="45709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6" y="6456614"/>
            <a:ext cx="4301543" cy="341063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804" y="6456614"/>
            <a:ext cx="4301543" cy="341063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r">
              <a:defRPr sz="1200"/>
            </a:lvl1pPr>
          </a:lstStyle>
          <a:p>
            <a:fld id="{BCD4731F-5EB1-4524-B4E5-6AB9565907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148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4731F-5EB1-4524-B4E5-6AB95659073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166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77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DDE4B-8B30-4645-A0E5-0119F153AA4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8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F9396-7A55-445A-88FD-9A7E0A3091A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882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97086-880D-476A-9924-DFC22C382D0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204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72116-5C6D-47CA-BC92-A4DBEAE4BDA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112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4CE99-1BB7-4898-B056-F1E35115EAF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563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40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32A19-7491-4FC0-B6E9-320453ECFD0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5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63ACF-489A-4BAD-B362-0ACED2251F5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468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BD279-F3DD-437D-A337-386CBFE1FD6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215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C9410-9F92-4D34-B0DA-23BF1BA7D9A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434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96D7D-B978-4365-85C9-85207FD9B93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582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2B101-1A0E-412E-B29D-B25D855F50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118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B33A0-2D83-4904-8E04-062BF1EF93B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43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6C0A4-F887-4CBC-B17E-ACCC9DC4943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20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A9DC6-C943-4AAD-AF72-9C825937CE5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81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2C39A3-C713-4A8D-B05F-6EA333364FA8}" type="slidenum">
              <a:rPr lang="ru-RU">
                <a:solidFill>
                  <a:srgbClr val="FFFFFF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92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079"/>
          <p:cNvSpPr>
            <a:spLocks noChangeArrowheads="1"/>
          </p:cNvSpPr>
          <p:nvPr/>
        </p:nvSpPr>
        <p:spPr bwMode="auto">
          <a:xfrm>
            <a:off x="374158" y="3309812"/>
            <a:ext cx="8601456" cy="3125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375"/>
              </a:spcAft>
            </a:pPr>
            <a:r>
              <a:rPr lang="ru-RU" altLang="ru-RU" sz="2400" b="1" dirty="0">
                <a:solidFill>
                  <a:srgbClr val="333399"/>
                </a:solidFill>
                <a:latin typeface="Arial" pitchFamily="34" charset="0"/>
              </a:rPr>
              <a:t>О ходе работ по рассмотрению досудебных споров и разногласий, выдаче предписаний и отмене приказов тарифных региональных регуляторов</a:t>
            </a:r>
          </a:p>
          <a:p>
            <a:pPr algn="r"/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 </a:t>
            </a:r>
          </a:p>
          <a:p>
            <a:pPr algn="r"/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регионального тарифного регулирования </a:t>
            </a:r>
          </a:p>
          <a:p>
            <a:pPr algn="r"/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ФАС России Юдина Ю.В.</a:t>
            </a:r>
          </a:p>
          <a:p>
            <a:pPr algn="r"/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>
              <a:spcAft>
                <a:spcPts val="375"/>
              </a:spcAft>
            </a:pPr>
            <a:endParaRPr lang="en-US" altLang="ru-RU" sz="2000" b="1" dirty="0">
              <a:solidFill>
                <a:srgbClr val="333399"/>
              </a:solidFill>
              <a:latin typeface="Arial" pitchFamily="34" charset="0"/>
            </a:endParaRPr>
          </a:p>
          <a:p>
            <a:endParaRPr lang="en-US" altLang="ru-RU" sz="1600" b="1" dirty="0">
              <a:solidFill>
                <a:srgbClr val="333399"/>
              </a:solidFill>
              <a:latin typeface="Arial" pitchFamily="34" charset="0"/>
            </a:endParaRPr>
          </a:p>
          <a:p>
            <a:endParaRPr lang="ru-RU" altLang="ru-RU" sz="1600" b="1" dirty="0">
              <a:solidFill>
                <a:srgbClr val="333399"/>
              </a:solidFill>
              <a:latin typeface="Arial" pitchFamily="34" charset="0"/>
            </a:endParaRPr>
          </a:p>
          <a:p>
            <a:endParaRPr lang="ru-RU" altLang="ru-RU" sz="1600" b="1" dirty="0">
              <a:solidFill>
                <a:srgbClr val="333399"/>
              </a:solidFill>
              <a:latin typeface="Arial" pitchFamily="34" charset="0"/>
            </a:endParaRPr>
          </a:p>
          <a:p>
            <a:endParaRPr lang="ru-RU" altLang="ru-RU" sz="1600" b="1" dirty="0">
              <a:solidFill>
                <a:srgbClr val="333399"/>
              </a:solidFill>
              <a:latin typeface="Arial" pitchFamily="34" charset="0"/>
            </a:endParaRPr>
          </a:p>
          <a:p>
            <a:pPr algn="r"/>
            <a:endParaRPr lang="ru-RU" altLang="ru-RU" sz="1600" dirty="0">
              <a:solidFill>
                <a:srgbClr val="333399"/>
              </a:solidFill>
              <a:latin typeface="Arial" pitchFamily="34" charset="0"/>
            </a:endParaRPr>
          </a:p>
          <a:p>
            <a:pPr algn="r"/>
            <a:endParaRPr lang="ru-RU" altLang="ru-RU" sz="1600" dirty="0">
              <a:solidFill>
                <a:srgbClr val="333399"/>
              </a:solidFill>
              <a:latin typeface="Arial" pitchFamily="34" charset="0"/>
            </a:endParaRPr>
          </a:p>
          <a:p>
            <a:pPr algn="r"/>
            <a:endParaRPr lang="ru-RU" altLang="ru-RU" sz="16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265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159838"/>
            <a:ext cx="91440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200"/>
              </a:lnSpc>
              <a:buSzPct val="45000"/>
            </a:pPr>
            <a:r>
              <a:rPr lang="ru-RU" sz="1600" b="1" dirty="0">
                <a:solidFill>
                  <a:srgbClr val="FFFFFF"/>
                </a:solidFill>
                <a:ea typeface="ＭＳ Ｐゴシック" pitchFamily="34" charset="-128"/>
              </a:rPr>
              <a:t>Исполнение решений ФАС России, принятых по тарифным спорам (разногласиям) </a:t>
            </a:r>
            <a:endParaRPr lang="ru-RU" sz="1400" b="1" dirty="0">
              <a:solidFill>
                <a:srgbClr val="FFFFFF"/>
              </a:solidFill>
              <a:ea typeface="ＭＳ Ｐゴシック" pitchFamily="34" charset="-128"/>
            </a:endParaRPr>
          </a:p>
          <a:p>
            <a:pPr algn="r">
              <a:lnSpc>
                <a:spcPts val="2200"/>
              </a:lnSpc>
              <a:buSzPct val="45000"/>
            </a:pPr>
            <a:r>
              <a:rPr lang="ru-RU" sz="1600" b="1" dirty="0">
                <a:solidFill>
                  <a:srgbClr val="FFFFFF"/>
                </a:solidFill>
                <a:ea typeface="ＭＳ Ｐゴシック" pitchFamily="34" charset="-128"/>
              </a:rPr>
              <a:t>и по результатам контрольных мероприятий в 2016 году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825166"/>
              </p:ext>
            </p:extLst>
          </p:nvPr>
        </p:nvGraphicFramePr>
        <p:xfrm>
          <a:off x="76198" y="855136"/>
          <a:ext cx="8974667" cy="5746612"/>
        </p:xfrm>
        <a:graphic>
          <a:graphicData uri="http://schemas.openxmlformats.org/drawingml/2006/table">
            <a:tbl>
              <a:tblPr/>
              <a:tblGrid>
                <a:gridCol w="643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3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44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84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573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209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3413">
                <a:tc gridSpan="7">
                  <a:txBody>
                    <a:bodyPr/>
                    <a:lstStyle/>
                    <a:p>
                      <a:pPr algn="r" fontAlgn="ctr"/>
                      <a:endParaRPr lang="ru-RU" sz="5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68" marR="3168" marT="31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36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решений всего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решений об отказе требований/прекращенных (оставлен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ных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без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рассмотре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ния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вынесенных решений (частично / полностью удовлетворены требования Заявителей)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Исполнено с нарушением сроков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 исполнено 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Примечание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79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Решения по результатам рассмотрения досудебных споров и разногласий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79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Пригородные пассажирские перевозки 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9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479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Водоснабжение и водоотведение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30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              </a:t>
                      </a:r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                                                                                    </a:t>
                      </a:r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Региональная тарифная комиссия Ставропольского края - решение ФАС от  11.10.2016 № СП/69833/16, письмо </a:t>
                      </a: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РЭКа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от 20.01.2016 № 01-06/3755                                                                             </a:t>
                      </a:r>
                      <a:r>
                        <a:rPr lang="ru-RU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Госкомитет Республики Татарстан по тарифам (решение ФАС России от 17.10.2016 № СП/71007/16 исполнено с нарушением сроков, так как решение ФАС России не было направлено почтой</a:t>
                      </a:r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 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b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Министерство энергетики и ЖКХ Самарской области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(Приказы о частичном удовлетворении от 29.06.2016 №825/16, 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826/16)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Руководитель органа регулирования Ставропольского края привлечен к административной ответственности</a:t>
                      </a:r>
                      <a:b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Решения ФАС России отменены решением АС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г.Москвы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от 29.12.2016, оставленным без изменения постановлением АС МО от 18.08.2017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479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Электроэнергетика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03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b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Управление Алтайского края по государственному регулированию цен и тарифов (приказ от 19.10.2016 № 1489/16, решение от 16.11.2016 </a:t>
                      </a:r>
                      <a:b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СП/78936/16)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Решения обжалованы в судебном порядке;</a:t>
                      </a:r>
                      <a:b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В отношении руководителя органа регулирования возбуждены дела об административном правонарушении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939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Теплоснабжение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09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197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154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b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Комитет по тарифам Санкт-Петербурга </a:t>
                      </a:r>
                      <a:b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Республиканская служба по тарифам Республики Дагестан (решение от 29.12.2016 № СП/91733/16)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Ведутся переговоры между Правительством Санкт-Петербурга и ОАО "Газпром" о сглаживании</a:t>
                      </a:r>
                      <a:b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Решение обжаловано в судебном порядке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479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Решения по результатам процедуры отмены решений</a:t>
                      </a:r>
                    </a:p>
                  </a:txBody>
                  <a:tcPr marL="3168" marR="3168" marT="3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60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68" marR="3168" marT="3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6068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Решения по результатам проведения иных контрольных мероприятий</a:t>
                      </a:r>
                    </a:p>
                  </a:txBody>
                  <a:tcPr marL="3168" marR="3168" marT="31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37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(приказы об отмене)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28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(предписания)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br>
                        <a:rPr lang="ru-RU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Региональная служба по тарифам Нижегородской области</a:t>
                      </a:r>
                      <a:b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(предписания от 29.12.2016 № СП/91741/16 в отношении ПАО «МРСК Центра и Приволжья», </a:t>
                      </a:r>
                      <a:b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СП/91720/16 в отношении ПАО «ТНС </a:t>
                      </a:r>
                      <a:r>
                        <a:rPr lang="ru-RU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энерго</a:t>
                      </a:r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Нижний Новгород») 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отношении руководителя органа регулирования возбуждены дела об административном правонарушении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7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ИТОГО: 492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343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149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139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68" marR="3168" marT="31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492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159838"/>
            <a:ext cx="91440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200"/>
              </a:lnSpc>
              <a:buSzPct val="45000"/>
            </a:pPr>
            <a:r>
              <a:rPr lang="ru-RU" sz="1600" b="1" dirty="0">
                <a:solidFill>
                  <a:srgbClr val="FFFFFF"/>
                </a:solidFill>
                <a:ea typeface="ＭＳ Ｐゴシック" pitchFamily="34" charset="-128"/>
              </a:rPr>
              <a:t>Исполнение решений ФАС России, принятых по тарифным спорам (разногласиям) </a:t>
            </a:r>
            <a:endParaRPr lang="ru-RU" sz="1400" b="1" dirty="0">
              <a:solidFill>
                <a:srgbClr val="FFFFFF"/>
              </a:solidFill>
              <a:ea typeface="ＭＳ Ｐゴシック" pitchFamily="34" charset="-128"/>
            </a:endParaRPr>
          </a:p>
          <a:p>
            <a:pPr algn="r">
              <a:lnSpc>
                <a:spcPts val="2200"/>
              </a:lnSpc>
              <a:buSzPct val="45000"/>
            </a:pPr>
            <a:r>
              <a:rPr lang="ru-RU" sz="1600" b="1" dirty="0">
                <a:solidFill>
                  <a:srgbClr val="FFFFFF"/>
                </a:solidFill>
                <a:ea typeface="ＭＳ Ｐゴシック" pitchFamily="34" charset="-128"/>
              </a:rPr>
              <a:t>и по результатам контрольных мероприятий в 2016 году 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553847533"/>
              </p:ext>
            </p:extLst>
          </p:nvPr>
        </p:nvGraphicFramePr>
        <p:xfrm>
          <a:off x="279399" y="922867"/>
          <a:ext cx="3979334" cy="5657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087547553"/>
              </p:ext>
            </p:extLst>
          </p:nvPr>
        </p:nvGraphicFramePr>
        <p:xfrm>
          <a:off x="4732866" y="914266"/>
          <a:ext cx="3928534" cy="5665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Стрелка вправо 2"/>
          <p:cNvSpPr/>
          <p:nvPr/>
        </p:nvSpPr>
        <p:spPr>
          <a:xfrm>
            <a:off x="4080932" y="1477434"/>
            <a:ext cx="1092200" cy="110066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199672" y="1163135"/>
            <a:ext cx="784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solidFill>
                  <a:srgbClr val="C00000"/>
                </a:solidFill>
              </a:rPr>
              <a:t>из них</a:t>
            </a:r>
          </a:p>
        </p:txBody>
      </p:sp>
    </p:spTree>
    <p:extLst>
      <p:ext uri="{BB962C8B-B14F-4D97-AF65-F5344CB8AC3E}">
        <p14:creationId xmlns:p14="http://schemas.microsoft.com/office/powerpoint/2010/main" val="3102400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159838"/>
            <a:ext cx="91440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200"/>
              </a:lnSpc>
              <a:buSzPct val="45000"/>
            </a:pPr>
            <a:r>
              <a:rPr lang="ru-RU" sz="1600" b="1" dirty="0">
                <a:solidFill>
                  <a:srgbClr val="FFFFFF"/>
                </a:solidFill>
                <a:ea typeface="ＭＳ Ｐゴシック" pitchFamily="34" charset="-128"/>
              </a:rPr>
              <a:t>Исполнение решений ФАС России, принятых по тарифным спорам (разногласиям) </a:t>
            </a:r>
            <a:endParaRPr lang="ru-RU" sz="1400" b="1" dirty="0">
              <a:solidFill>
                <a:srgbClr val="FFFFFF"/>
              </a:solidFill>
              <a:ea typeface="ＭＳ Ｐゴシック" pitchFamily="34" charset="-128"/>
            </a:endParaRPr>
          </a:p>
          <a:p>
            <a:pPr algn="r">
              <a:lnSpc>
                <a:spcPts val="2200"/>
              </a:lnSpc>
              <a:buSzPct val="45000"/>
            </a:pPr>
            <a:r>
              <a:rPr lang="ru-RU" sz="1600" b="1" dirty="0">
                <a:solidFill>
                  <a:srgbClr val="FFFFFF"/>
                </a:solidFill>
                <a:ea typeface="ＭＳ Ｐゴシック" pitchFamily="34" charset="-128"/>
              </a:rPr>
              <a:t>и по результатам контрольных мероприятий в 2017 году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433125"/>
              </p:ext>
            </p:extLst>
          </p:nvPr>
        </p:nvGraphicFramePr>
        <p:xfrm>
          <a:off x="110067" y="1032932"/>
          <a:ext cx="8915401" cy="5495574"/>
        </p:xfrm>
        <a:graphic>
          <a:graphicData uri="http://schemas.openxmlformats.org/drawingml/2006/table">
            <a:tbl>
              <a:tblPr/>
              <a:tblGrid>
                <a:gridCol w="743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2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70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87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87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87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898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261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59421">
                <a:tc gridSpan="8">
                  <a:txBody>
                    <a:bodyPr/>
                    <a:lstStyle/>
                    <a:p>
                      <a:pPr algn="r" fontAlgn="ctr"/>
                      <a:r>
                        <a:rPr lang="ru-RU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Управление регионального тарифного регулирования</a:t>
                      </a:r>
                    </a:p>
                  </a:txBody>
                  <a:tcPr marL="5066" marR="5066" marT="50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63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решений всего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решений об отказе требований/пре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кращенных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(оставленных без рассмотрения)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вынесенных решений (частично / полностью удовлетворены требования Заявителей)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стадии исполнения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Исполнено с нарушением сроков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 исполнено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Примечание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604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Решения по результатам рассмотрения досудебных споров и разногласий</a:t>
                      </a:r>
                    </a:p>
                  </a:txBody>
                  <a:tcPr marL="5066" marR="5066" marT="5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289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Электроэнергетика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289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Теплоснабжение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833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Министерство энергетики, ЖКХ и госрегулирования тарифов Удмуртской Республики 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(приказ от 23.06.2017 № 822/17)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 исполнено в части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анализа, направлено письмо от 10.08.17 о проведении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доп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анализа, в срок до 28.08.17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3289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Водоснабжение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3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3478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Пригородные пассажирские перевозки 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3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4604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Решения по результатам процедуры отмены решений</a:t>
                      </a:r>
                    </a:p>
                  </a:txBody>
                  <a:tcPr marL="5066" marR="5066" marT="5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9197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Главное  управление "Региональная энергетическая комиссия" Тверской области 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(приказ об отмене тарифа от 12.04.2017 № 485/17)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4604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Решения по результатам проведения иных контрольных мероприятий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87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66" marR="5066" marT="5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3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ИТОГО: 153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5066" marR="5066" marT="50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5066" marR="5066" marT="5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66" marR="5066" marT="5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5528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159838"/>
            <a:ext cx="91440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200"/>
              </a:lnSpc>
              <a:buSzPct val="45000"/>
            </a:pPr>
            <a:r>
              <a:rPr lang="ru-RU" sz="1600" b="1" dirty="0">
                <a:solidFill>
                  <a:srgbClr val="FFFFFF"/>
                </a:solidFill>
                <a:ea typeface="ＭＳ Ｐゴシック" pitchFamily="34" charset="-128"/>
              </a:rPr>
              <a:t>Исполнение решений ФАС России, принятых по тарифным спорам (разногласиям) </a:t>
            </a:r>
            <a:endParaRPr lang="ru-RU" sz="1400" b="1" dirty="0">
              <a:solidFill>
                <a:srgbClr val="FFFFFF"/>
              </a:solidFill>
              <a:ea typeface="ＭＳ Ｐゴシック" pitchFamily="34" charset="-128"/>
            </a:endParaRPr>
          </a:p>
          <a:p>
            <a:pPr algn="r">
              <a:lnSpc>
                <a:spcPts val="2200"/>
              </a:lnSpc>
              <a:buSzPct val="45000"/>
            </a:pPr>
            <a:r>
              <a:rPr lang="ru-RU" sz="1600" b="1" dirty="0">
                <a:solidFill>
                  <a:srgbClr val="FFFFFF"/>
                </a:solidFill>
                <a:ea typeface="ＭＳ Ｐゴシック" pitchFamily="34" charset="-128"/>
              </a:rPr>
              <a:t>и по результатам контрольных мероприятий в 2017 году 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742852418"/>
              </p:ext>
            </p:extLst>
          </p:nvPr>
        </p:nvGraphicFramePr>
        <p:xfrm>
          <a:off x="279399" y="922867"/>
          <a:ext cx="3979334" cy="5657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184140714"/>
              </p:ext>
            </p:extLst>
          </p:nvPr>
        </p:nvGraphicFramePr>
        <p:xfrm>
          <a:off x="4732866" y="914266"/>
          <a:ext cx="3928534" cy="5665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Стрелка вправо 5"/>
          <p:cNvSpPr/>
          <p:nvPr/>
        </p:nvSpPr>
        <p:spPr>
          <a:xfrm>
            <a:off x="4080932" y="1477434"/>
            <a:ext cx="1092200" cy="110066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199672" y="1163135"/>
            <a:ext cx="784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solidFill>
                  <a:srgbClr val="C00000"/>
                </a:solidFill>
              </a:rPr>
              <a:t>из них</a:t>
            </a:r>
          </a:p>
        </p:txBody>
      </p:sp>
    </p:spTree>
    <p:extLst>
      <p:ext uri="{BB962C8B-B14F-4D97-AF65-F5344CB8AC3E}">
        <p14:creationId xmlns:p14="http://schemas.microsoft.com/office/powerpoint/2010/main" val="593021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159838"/>
            <a:ext cx="91440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200"/>
              </a:lnSpc>
              <a:buSzPct val="45000"/>
            </a:pPr>
            <a:r>
              <a:rPr lang="ru-RU" sz="1600" b="1" dirty="0">
                <a:solidFill>
                  <a:srgbClr val="FFFFFF"/>
                </a:solidFill>
                <a:ea typeface="ＭＳ Ｐゴシック" pitchFamily="34" charset="-128"/>
              </a:rPr>
              <a:t>Блок-схема контроля исполнения решений ФАС России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96922" y="998617"/>
            <a:ext cx="6943877" cy="4334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Решение ФАС России, предписывающее органу регулирования совершить юридически значимые действия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96923" y="1602430"/>
            <a:ext cx="6943877" cy="4842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Проверка исполнения органом регулирования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решения ФАС России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996923" y="2325320"/>
            <a:ext cx="6943877" cy="3721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Решение ФАС России исполнено надлежащим образом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996923" y="3465671"/>
            <a:ext cx="6943876" cy="7357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Привлечение руководителя органа регулирования к административной ответственности, предусмотренной ч. 5 ст. 19.5. КоАП РФ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(размер санкции – штраф в размере 50 000 руб. или дисквалификация)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996919" y="4326383"/>
            <a:ext cx="6943876" cy="5098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Выдача предписания с новым сроком исполнения решения ФАС России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996919" y="4970698"/>
            <a:ext cx="6943876" cy="406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Предписание исполнено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916053" y="2907084"/>
            <a:ext cx="2024743" cy="3721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Нет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996924" y="2912584"/>
            <a:ext cx="2024743" cy="3721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Да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996920" y="6095914"/>
            <a:ext cx="6943876" cy="406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Возбуждение административного дела и передача материалов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в суд с целью дисквалификации должностного лица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996923" y="5613767"/>
            <a:ext cx="2024743" cy="3721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Да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916052" y="5613766"/>
            <a:ext cx="2024743" cy="3721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Нет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12850" y="2920203"/>
            <a:ext cx="1250042" cy="3721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Учет</a:t>
            </a:r>
          </a:p>
        </p:txBody>
      </p:sp>
      <p:cxnSp>
        <p:nvCxnSpPr>
          <p:cNvPr id="29" name="Прямая со стрелкой 28"/>
          <p:cNvCxnSpPr>
            <a:stCxn id="17" idx="1"/>
          </p:cNvCxnSpPr>
          <p:nvPr/>
        </p:nvCxnSpPr>
        <p:spPr>
          <a:xfrm flipH="1" flipV="1">
            <a:off x="1393372" y="3098673"/>
            <a:ext cx="603552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Соединительная линия уступом 30"/>
          <p:cNvCxnSpPr>
            <a:stCxn id="16" idx="1"/>
            <a:endCxn id="12" idx="0"/>
          </p:cNvCxnSpPr>
          <p:nvPr/>
        </p:nvCxnSpPr>
        <p:spPr>
          <a:xfrm rot="10800000" flipV="1">
            <a:off x="5468861" y="3093173"/>
            <a:ext cx="1447192" cy="372497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3" idx="2"/>
            <a:endCxn id="7" idx="0"/>
          </p:cNvCxnSpPr>
          <p:nvPr/>
        </p:nvCxnSpPr>
        <p:spPr>
          <a:xfrm>
            <a:off x="5468861" y="1432066"/>
            <a:ext cx="1" cy="1703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7" idx="2"/>
            <a:endCxn id="11" idx="0"/>
          </p:cNvCxnSpPr>
          <p:nvPr/>
        </p:nvCxnSpPr>
        <p:spPr>
          <a:xfrm>
            <a:off x="5468862" y="2086633"/>
            <a:ext cx="0" cy="2386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Соединительная линия уступом 40"/>
          <p:cNvCxnSpPr>
            <a:stCxn id="11" idx="2"/>
            <a:endCxn id="17" idx="0"/>
          </p:cNvCxnSpPr>
          <p:nvPr/>
        </p:nvCxnSpPr>
        <p:spPr>
          <a:xfrm rot="5400000">
            <a:off x="4131537" y="1575258"/>
            <a:ext cx="215085" cy="2459566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Соединительная линия уступом 42"/>
          <p:cNvCxnSpPr>
            <a:stCxn id="11" idx="2"/>
            <a:endCxn id="16" idx="0"/>
          </p:cNvCxnSpPr>
          <p:nvPr/>
        </p:nvCxnSpPr>
        <p:spPr>
          <a:xfrm rot="16200000" flipH="1">
            <a:off x="6593851" y="1572509"/>
            <a:ext cx="209585" cy="2459563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12" idx="2"/>
            <a:endCxn id="13" idx="0"/>
          </p:cNvCxnSpPr>
          <p:nvPr/>
        </p:nvCxnSpPr>
        <p:spPr>
          <a:xfrm flipH="1">
            <a:off x="5468857" y="4201466"/>
            <a:ext cx="4" cy="1249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13" idx="2"/>
            <a:endCxn id="14" idx="0"/>
          </p:cNvCxnSpPr>
          <p:nvPr/>
        </p:nvCxnSpPr>
        <p:spPr>
          <a:xfrm>
            <a:off x="5468857" y="4836256"/>
            <a:ext cx="0" cy="1344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Соединительная линия уступом 48"/>
          <p:cNvCxnSpPr>
            <a:stCxn id="14" idx="2"/>
            <a:endCxn id="19" idx="0"/>
          </p:cNvCxnSpPr>
          <p:nvPr/>
        </p:nvCxnSpPr>
        <p:spPr>
          <a:xfrm rot="5400000">
            <a:off x="4120742" y="4265651"/>
            <a:ext cx="236669" cy="2459562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Соединительная линия уступом 50"/>
          <p:cNvCxnSpPr>
            <a:stCxn id="19" idx="1"/>
            <a:endCxn id="22" idx="2"/>
          </p:cNvCxnSpPr>
          <p:nvPr/>
        </p:nvCxnSpPr>
        <p:spPr>
          <a:xfrm rot="10800000">
            <a:off x="737871" y="3292383"/>
            <a:ext cx="1259052" cy="2507475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Соединительная линия уступом 52"/>
          <p:cNvCxnSpPr>
            <a:stCxn id="14" idx="2"/>
            <a:endCxn id="20" idx="0"/>
          </p:cNvCxnSpPr>
          <p:nvPr/>
        </p:nvCxnSpPr>
        <p:spPr>
          <a:xfrm rot="16200000" flipH="1">
            <a:off x="6580306" y="4265648"/>
            <a:ext cx="236668" cy="2459567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Соединительная линия уступом 54"/>
          <p:cNvCxnSpPr>
            <a:stCxn id="20" idx="1"/>
            <a:endCxn id="18" idx="0"/>
          </p:cNvCxnSpPr>
          <p:nvPr/>
        </p:nvCxnSpPr>
        <p:spPr>
          <a:xfrm rot="10800000" flipV="1">
            <a:off x="5468858" y="5799856"/>
            <a:ext cx="1447194" cy="296058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8618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0" y="140788"/>
            <a:ext cx="91440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200"/>
              </a:lnSpc>
              <a:buSzPct val="45000"/>
            </a:pPr>
            <a:r>
              <a:rPr lang="ru-RU" sz="1400" b="1" dirty="0">
                <a:solidFill>
                  <a:srgbClr val="FFFFFF"/>
                </a:solidFill>
                <a:ea typeface="ＭＳ Ｐゴシック" pitchFamily="34" charset="-128"/>
              </a:rPr>
              <a:t>Совершенствование Кодекса об административных правонарушениях (в части изменения ответственности за невыполнение законного предписания, решения ФАС России)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0025" y="1825365"/>
            <a:ext cx="87439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Предложение ФАС России:</a:t>
            </a:r>
          </a:p>
          <a:p>
            <a:pPr algn="just"/>
            <a:endParaRPr lang="ru-RU" sz="2000" b="1" dirty="0"/>
          </a:p>
          <a:p>
            <a:pPr algn="just"/>
            <a:endParaRPr lang="ru-RU" dirty="0"/>
          </a:p>
          <a:p>
            <a:pPr algn="just"/>
            <a:r>
              <a:rPr lang="ru-RU" sz="2200" dirty="0"/>
              <a:t>1) Невыполнение в установленный срок законного предписания, решения органа, осуществляющего государственный контроль (надзор) в области регулируемых государством цен (тарифов) - административный штраф в размере </a:t>
            </a:r>
            <a:r>
              <a:rPr lang="ru-RU" sz="2200" b="1" dirty="0"/>
              <a:t>от 30 000 до 50 000 руб.</a:t>
            </a:r>
          </a:p>
          <a:p>
            <a:pPr algn="just"/>
            <a:endParaRPr lang="ru-RU" sz="2200" b="1" dirty="0"/>
          </a:p>
          <a:p>
            <a:pPr algn="just"/>
            <a:r>
              <a:rPr lang="ru-RU" sz="2200" dirty="0"/>
              <a:t>2) Повторное совершение правонарушения – </a:t>
            </a:r>
            <a:r>
              <a:rPr lang="ru-RU" sz="2200" b="1" dirty="0"/>
              <a:t>дисквалификация</a:t>
            </a:r>
            <a:r>
              <a:rPr lang="ru-RU" sz="2200" dirty="0"/>
              <a:t> на срок до трех лет (безальтернативная мера)</a:t>
            </a:r>
          </a:p>
        </p:txBody>
      </p:sp>
    </p:spTree>
    <p:extLst>
      <p:ext uri="{BB962C8B-B14F-4D97-AF65-F5344CB8AC3E}">
        <p14:creationId xmlns:p14="http://schemas.microsoft.com/office/powerpoint/2010/main" val="3582380167"/>
      </p:ext>
    </p:extLst>
  </p:cSld>
  <p:clrMapOvr>
    <a:masterClrMapping/>
  </p:clrMapOvr>
</p:sld>
</file>

<file path=ppt/theme/theme1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4746</TotalTime>
  <Words>718</Words>
  <Application>Microsoft Office PowerPoint</Application>
  <PresentationFormat>Экран (4:3)</PresentationFormat>
  <Paragraphs>202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Times New Roman</vt:lpstr>
      <vt:lpstr>2_Оформление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Кашунина Ирина Валерьевна</dc:creator>
  <cp:lastModifiedBy>Кристина Слинько</cp:lastModifiedBy>
  <cp:revision>473</cp:revision>
  <cp:lastPrinted>2017-03-30T14:28:56Z</cp:lastPrinted>
  <dcterms:created xsi:type="dcterms:W3CDTF">2016-02-19T07:50:24Z</dcterms:created>
  <dcterms:modified xsi:type="dcterms:W3CDTF">2017-08-28T12:42:18Z</dcterms:modified>
</cp:coreProperties>
</file>