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39" r:id="rId2"/>
    <p:sldMasterId id="2147483767" r:id="rId3"/>
    <p:sldMasterId id="2147483780" r:id="rId4"/>
  </p:sldMasterIdLst>
  <p:notesMasterIdLst>
    <p:notesMasterId r:id="rId39"/>
  </p:notesMasterIdLst>
  <p:handoutMasterIdLst>
    <p:handoutMasterId r:id="rId40"/>
  </p:handoutMasterIdLst>
  <p:sldIdLst>
    <p:sldId id="257" r:id="rId5"/>
    <p:sldId id="527" r:id="rId6"/>
    <p:sldId id="574" r:id="rId7"/>
    <p:sldId id="572" r:id="rId8"/>
    <p:sldId id="560" r:id="rId9"/>
    <p:sldId id="573" r:id="rId10"/>
    <p:sldId id="554" r:id="rId11"/>
    <p:sldId id="566" r:id="rId12"/>
    <p:sldId id="562" r:id="rId13"/>
    <p:sldId id="563" r:id="rId14"/>
    <p:sldId id="585" r:id="rId15"/>
    <p:sldId id="586" r:id="rId16"/>
    <p:sldId id="587" r:id="rId17"/>
    <p:sldId id="588" r:id="rId18"/>
    <p:sldId id="590" r:id="rId19"/>
    <p:sldId id="592" r:id="rId20"/>
    <p:sldId id="589" r:id="rId21"/>
    <p:sldId id="567" r:id="rId22"/>
    <p:sldId id="510" r:id="rId23"/>
    <p:sldId id="571" r:id="rId24"/>
    <p:sldId id="593" r:id="rId25"/>
    <p:sldId id="594" r:id="rId26"/>
    <p:sldId id="575" r:id="rId27"/>
    <p:sldId id="581" r:id="rId28"/>
    <p:sldId id="577" r:id="rId29"/>
    <p:sldId id="583" r:id="rId30"/>
    <p:sldId id="576" r:id="rId31"/>
    <p:sldId id="580" r:id="rId32"/>
    <p:sldId id="578" r:id="rId33"/>
    <p:sldId id="579" r:id="rId34"/>
    <p:sldId id="582" r:id="rId35"/>
    <p:sldId id="584" r:id="rId36"/>
    <p:sldId id="591" r:id="rId37"/>
    <p:sldId id="595" r:id="rId38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аджиева Е.А." initials="ГЕ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00000"/>
    <a:srgbClr val="E7F3F4"/>
    <a:srgbClr val="BBE0E3"/>
    <a:srgbClr val="008080"/>
    <a:srgbClr val="5EA5AB"/>
    <a:srgbClr val="0066CC"/>
    <a:srgbClr val="FF0000"/>
    <a:srgbClr val="0000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45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2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51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2623" cy="340156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700" y="1"/>
            <a:ext cx="4302623" cy="340156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C03A2E45-123C-4DFF-B2ED-E95116189C2C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56449"/>
            <a:ext cx="4302623" cy="340155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700" y="6456449"/>
            <a:ext cx="4302623" cy="340155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D2F48323-C7BC-43BE-A3C2-5CF3211CD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34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4301543" cy="34106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7" y="1"/>
            <a:ext cx="4301543" cy="34106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5B179AD8-3FD2-4EF3-891B-D6DBDDF5A53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2175" y="849313"/>
            <a:ext cx="3062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9" rIns="91418" bIns="457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97"/>
            <a:ext cx="7941310" cy="2676585"/>
          </a:xfrm>
          <a:prstGeom prst="rect">
            <a:avLst/>
          </a:prstGeom>
        </p:spPr>
        <p:txBody>
          <a:bodyPr vert="horz" lIns="91418" tIns="45709" rIns="91418" bIns="4570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456628"/>
            <a:ext cx="4301543" cy="341063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7" y="6456628"/>
            <a:ext cx="4301543" cy="341063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BCD4731F-5EB1-4524-B4E5-6AB956590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4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32175" y="849313"/>
            <a:ext cx="3062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68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32175" y="849313"/>
            <a:ext cx="3062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689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32175" y="849313"/>
            <a:ext cx="3062288" cy="2295525"/>
          </a:xfrm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C88B9B-B8B2-41AC-B3D2-7E195D336061}" type="slidenum">
              <a:rPr lang="ru-RU" altLang="ru-RU" sz="1200" smtClean="0"/>
              <a:pPr/>
              <a:t>5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4095720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32175" y="849313"/>
            <a:ext cx="3062288" cy="2295525"/>
          </a:xfrm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C88B9B-B8B2-41AC-B3D2-7E195D336061}" type="slidenum">
              <a:rPr lang="ru-RU" altLang="ru-RU" sz="1200" smtClean="0"/>
              <a:pPr/>
              <a:t>6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4095720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402C56-5D6A-4338-B7A6-2626B80D8296}" type="slidenum">
              <a:rPr lang="ru-RU" altLang="ru-RU" sz="1200" smtClean="0">
                <a:solidFill>
                  <a:srgbClr val="000000"/>
                </a:solidFill>
              </a:rPr>
              <a:pPr/>
              <a:t>10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4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32175" y="849313"/>
            <a:ext cx="3062288" cy="2295525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F2F08-B3E9-4992-B820-8BB696B96B84}" type="slidenum">
              <a:rPr lang="ru-RU" altLang="ru-RU" sz="1200" smtClean="0"/>
              <a:pPr/>
              <a:t>18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06749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32175" y="849313"/>
            <a:ext cx="3062288" cy="2295525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F2F08-B3E9-4992-B820-8BB696B96B84}" type="slidenum">
              <a:rPr lang="ru-RU" altLang="ru-RU" sz="1200" smtClean="0"/>
              <a:pPr/>
              <a:t>19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06749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32175" y="849313"/>
            <a:ext cx="3062288" cy="2295525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F2F08-B3E9-4992-B820-8BB696B96B84}" type="slidenum">
              <a:rPr lang="ru-RU" altLang="ru-RU" sz="1200" smtClean="0"/>
              <a:pPr/>
              <a:t>20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06749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731F-5EB1-4524-B4E5-6AB95659073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8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77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DE4B-8B30-4645-A0E5-0119F153AA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8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9396-7A55-445A-88FD-9A7E0A3091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8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7086-880D-476A-9924-DFC22C382D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0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2116-5C6D-47CA-BC92-A4DBEAE4BD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12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CE99-1BB7-4898-B056-F1E35115EA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63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2A19-7491-4FC0-B6E9-320453ECFD0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53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"/>
            <a:ext cx="9144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662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5B910-3643-4BE8-8F0B-C1DDD67F6B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01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28298-4C86-44B8-A7BC-4DC210780E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05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DDC25-AA17-4D8B-AB1F-89D44327349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2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3ACF-489A-4BAD-B362-0ACED2251F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68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6B355-BF38-4BD6-A6A9-8C17CDA665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67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B8555-7AB7-4B44-8724-C874D7D699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78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2EB5E-C12C-40DF-B4E2-10BDA4B5D4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51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D34D4-B25D-4749-8341-E3E7E86334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46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363D-B886-48D3-9EDE-8AC9B83E0E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11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ECDE6-79BA-43F9-9A8F-215BD3C721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05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C65C4-7FDC-4BA1-A851-1080B163A49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36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03C3E-951A-48AA-A6EC-8831BC9157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21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73DC0-623E-48D9-BF73-7F2BD33D33E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85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768BB-9317-4202-8D21-251C9AD01A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9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82" indent="0">
              <a:buNone/>
              <a:defRPr sz="1351"/>
            </a:lvl2pPr>
            <a:lvl3pPr marL="685766" indent="0">
              <a:buNone/>
              <a:defRPr sz="1200"/>
            </a:lvl3pPr>
            <a:lvl4pPr marL="1028649" indent="0">
              <a:buNone/>
              <a:defRPr sz="1051"/>
            </a:lvl4pPr>
            <a:lvl5pPr marL="1371532" indent="0">
              <a:buNone/>
              <a:defRPr sz="1051"/>
            </a:lvl5pPr>
            <a:lvl6pPr marL="1714414" indent="0">
              <a:buNone/>
              <a:defRPr sz="1051"/>
            </a:lvl6pPr>
            <a:lvl7pPr marL="2057298" indent="0">
              <a:buNone/>
              <a:defRPr sz="1051"/>
            </a:lvl7pPr>
            <a:lvl8pPr marL="2400180" indent="0">
              <a:buNone/>
              <a:defRPr sz="1051"/>
            </a:lvl8pPr>
            <a:lvl9pPr marL="2743062" indent="0">
              <a:buNone/>
              <a:defRPr sz="10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D279-F3DD-437D-A337-386CBFE1FD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15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588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542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5492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341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26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044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8440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856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107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32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9410-9F92-4D34-B0DA-23BF1BA7D9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34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5620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4002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7105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F88FA-7074-40B6-8064-9E10263092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807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D8F3A-95A5-4916-8C04-D127AD5A238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332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5EF48-5CED-484C-A298-025C304208C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453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44C02-BEE5-43D8-95DD-814A0BDEC62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245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7395A-039B-4B6A-9D72-4200401DE5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029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D08C-5F65-48A8-A574-204C32463B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392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FC35C-3190-4DF2-BF7B-5907DA6435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3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6D7D-B978-4365-85C9-85207FD9B9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826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5AD4F-D897-47FD-97BD-89CC4766DE1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076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BE91D-219E-418F-9331-34F1BB8E0D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058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1698B-F209-4976-B394-00D725D6225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19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812AC-58FD-4A53-8560-00190EDF676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682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93920-0467-4384-9B2A-5D32C9D6EB9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657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2BD2C-10D6-4D20-A9C5-7AA0EB818E6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6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2B101-1A0E-412E-B29D-B25D855F50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1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33A0-2D83-4904-8E04-062BF1EF93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3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82" indent="0">
              <a:buNone/>
              <a:defRPr sz="900"/>
            </a:lvl2pPr>
            <a:lvl3pPr marL="685766" indent="0">
              <a:buNone/>
              <a:defRPr sz="751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8" indent="0">
              <a:buNone/>
              <a:defRPr sz="675"/>
            </a:lvl7pPr>
            <a:lvl8pPr marL="2400180" indent="0">
              <a:buNone/>
              <a:defRPr sz="675"/>
            </a:lvl8pPr>
            <a:lvl9pPr marL="2743062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6C0A4-F887-4CBC-B17E-ACCC9DC494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0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882" indent="0">
              <a:buNone/>
              <a:defRPr sz="900"/>
            </a:lvl2pPr>
            <a:lvl3pPr marL="685766" indent="0">
              <a:buNone/>
              <a:defRPr sz="751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8" indent="0">
              <a:buNone/>
              <a:defRPr sz="675"/>
            </a:lvl7pPr>
            <a:lvl8pPr marL="2400180" indent="0">
              <a:buNone/>
              <a:defRPr sz="675"/>
            </a:lvl8pPr>
            <a:lvl9pPr marL="2743062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9DC6-C943-4AAD-AF72-9C825937CE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1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2C39A3-C713-4A8D-B05F-6EA333364FA8}" type="slidenum">
              <a:rPr lang="ru-RU">
                <a:solidFill>
                  <a:srgbClr val="FFFFFF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92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342882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6pPr>
      <a:lvl7pPr marL="685766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7pPr>
      <a:lvl8pPr marL="1028649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8pPr>
      <a:lvl9pPr marL="1371532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9pPr>
    </p:titleStyle>
    <p:bodyStyle>
      <a:lvl1pPr marL="257162" indent="-25716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557185" indent="-21430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857208" indent="-171442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200091" indent="-171442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1542973" indent="-171442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1885857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6pPr>
      <a:lvl7pPr marL="2228739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7pPr>
      <a:lvl8pPr marL="2571622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8pPr>
      <a:lvl9pPr marL="2914506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chemeClr val="bg1"/>
                </a:solidFill>
                <a:ea typeface="ＭＳ Ｐゴシック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902044-8D89-4FA9-AE86-59370C59BAE1}" type="slidenum">
              <a:rPr lang="ru-RU">
                <a:solidFill>
                  <a:srgbClr val="FFFFFF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0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2C39A3-C713-4A8D-B05F-6EA333364FA8}" type="slidenum">
              <a:rPr lang="ru-RU" smtClean="0">
                <a:solidFill>
                  <a:srgbClr val="FFFFFF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077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chemeClr val="bg1"/>
                </a:solidFill>
                <a:ea typeface="ＭＳ Ｐゴシック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D60205-7061-4E34-BBD0-3F7148EFF87D}" type="slidenum">
              <a:rPr lang="ru-RU">
                <a:solidFill>
                  <a:srgbClr val="FFFFFF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7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42A367BF04AB3DE8F1AB26D52C5BF65434703A92C3F58C37870FF1CC7952DD6075A861A264C9A31C41AF3BA97CEB55839044A8C763453DCBn1QD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079"/>
          <p:cNvSpPr>
            <a:spLocks noChangeArrowheads="1"/>
          </p:cNvSpPr>
          <p:nvPr/>
        </p:nvSpPr>
        <p:spPr bwMode="auto">
          <a:xfrm>
            <a:off x="540597" y="3298189"/>
            <a:ext cx="8332470" cy="2740302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altLang="ru-RU" sz="1651" b="1" dirty="0">
              <a:latin typeface="Arial" pitchFamily="34" charset="0"/>
            </a:endParaRPr>
          </a:p>
          <a:p>
            <a:pPr algn="ctr"/>
            <a:r>
              <a:rPr lang="ru-RU" alt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Антимонопольный </a:t>
            </a:r>
            <a:r>
              <a:rPr lang="ru-RU" altLang="ru-RU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комплаенс</a:t>
            </a:r>
            <a:endParaRPr lang="ru-RU" altLang="ru-RU" sz="4000" b="1" dirty="0" smtClean="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в Санкт-Петербурге: </a:t>
            </a:r>
          </a:p>
          <a:p>
            <a:pPr algn="ctr"/>
            <a: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анализ </a:t>
            </a:r>
            <a:r>
              <a:rPr lang="ru-RU" alt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практики применения</a:t>
            </a:r>
          </a:p>
          <a:p>
            <a:pPr algn="r"/>
            <a:endParaRPr lang="ru-RU" altLang="ru-RU" sz="1400" b="1" dirty="0">
              <a:solidFill>
                <a:srgbClr val="333399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r"/>
            <a:endParaRPr lang="ru-RU" altLang="ru-RU" sz="1400" b="1" dirty="0">
              <a:solidFill>
                <a:srgbClr val="333399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r"/>
            <a:endParaRPr lang="ru-RU" altLang="ru-RU" sz="1400" b="1" dirty="0">
              <a:solidFill>
                <a:srgbClr val="333399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r"/>
            <a:endParaRPr lang="ru-RU" altLang="ru-RU" sz="1400" b="1" dirty="0">
              <a:solidFill>
                <a:srgbClr val="333399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r"/>
            <a:endParaRPr lang="ru-RU" altLang="ru-RU" sz="1400" b="1" dirty="0">
              <a:solidFill>
                <a:srgbClr val="333399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r"/>
            <a:endParaRPr lang="ru-RU" altLang="ru-RU" sz="1400" b="1" dirty="0">
              <a:solidFill>
                <a:srgbClr val="333399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r"/>
            <a:endParaRPr lang="ru-RU" altLang="ru-RU" sz="1400" b="1" dirty="0">
              <a:solidFill>
                <a:srgbClr val="333399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r"/>
            <a:endParaRPr lang="ru-RU" altLang="ru-RU" sz="1400" b="1" dirty="0" smtClean="0">
              <a:solidFill>
                <a:srgbClr val="333399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r">
              <a:lnSpc>
                <a:spcPts val="1680"/>
              </a:lnSpc>
            </a:pPr>
            <a:endParaRPr lang="ru-RU" altLang="ru-RU" sz="1200" b="1" dirty="0" smtClean="0">
              <a:solidFill>
                <a:srgbClr val="333399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r">
              <a:lnSpc>
                <a:spcPts val="1680"/>
              </a:lnSpc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    </a:t>
            </a:r>
            <a:endParaRPr lang="ru-RU" altLang="ru-RU" sz="1200" b="1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260477" y="1989143"/>
            <a:ext cx="7883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altLang="ru-RU" sz="2400" b="1" dirty="0">
              <a:solidFill>
                <a:srgbClr val="00808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144" y="1287118"/>
            <a:ext cx="9144000" cy="47445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07950" y="0"/>
            <a:ext cx="90249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endParaRPr lang="ru-RU" sz="2400" b="1" kern="0" dirty="0">
              <a:solidFill>
                <a:schemeClr val="bg1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01225" y="1287118"/>
            <a:ext cx="857183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Основные этапы внедрения антимонопольного комплаенса</a:t>
            </a:r>
            <a:endParaRPr kumimoji="0" lang="ru-RU" sz="2400" i="0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Организуем систему работы (издание правового акта);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Выявляем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комплаенс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-риски  - потенциально возможные события, обстоятельства и факторы, поддающиеся определению и оценке, которые влияют на наступление такого неблагоприятного события как нарушение антимонопольного законодательства;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Работаем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комплаенс-рисками;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Оцениваем эффективность проделанной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Доклад об организации и функционировании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комплаенса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742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5427"/>
            <a:ext cx="9144001" cy="526211"/>
          </a:xfrm>
          <a:solidFill>
            <a:srgbClr val="C00000"/>
          </a:solidFill>
        </p:spPr>
        <p:txBody>
          <a:bodyPr/>
          <a:lstStyle/>
          <a:p>
            <a:r>
              <a:rPr lang="ru-RU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эффективности</a:t>
            </a:r>
            <a:endParaRPr lang="ru-RU" sz="32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479" y="1601638"/>
            <a:ext cx="8635042" cy="513095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правового акта о создании и функционировании антимонопольного комплаенса;</a:t>
            </a:r>
          </a:p>
          <a:p>
            <a:pPr algn="just">
              <a:spcBef>
                <a:spcPts val="0"/>
              </a:spcBef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решений антимонопольного органа о нарушении антимонопольного законодательства, принятых в отношении органа исполнительной власти,  органа местного самоуправления, подведомственных учреждений, предприятий;</a:t>
            </a:r>
          </a:p>
          <a:p>
            <a:pPr algn="just">
              <a:spcBef>
                <a:spcPts val="0"/>
              </a:spcBef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анализа сфер деятельности на наличие рисков возможных нарушений антимонопольного законодательства;</a:t>
            </a:r>
          </a:p>
          <a:p>
            <a:pPr algn="just">
              <a:spcBef>
                <a:spcPts val="0"/>
              </a:spcBef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разработанной карты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комплаенс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-рисков;</a:t>
            </a:r>
          </a:p>
          <a:p>
            <a:pPr algn="just">
              <a:spcBef>
                <a:spcPts val="0"/>
              </a:spcBef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плана мероприятий («дорожной карты») по устранению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комплаенс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-рисков;</a:t>
            </a:r>
          </a:p>
          <a:p>
            <a:pPr algn="just">
              <a:spcBef>
                <a:spcPts val="0"/>
              </a:spcBef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сотрудников органа исполнительной власти,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 местного самоуправления, подведомственных учреждений, предприятий антимонопольному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законодательству;</a:t>
            </a:r>
          </a:p>
          <a:p>
            <a:pPr algn="just">
              <a:spcBef>
                <a:spcPts val="0"/>
              </a:spcBef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практики в ежегодной «Черной книге»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антиконкурентных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региональных практик ФАС России (за календарный год).  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9999"/>
          </a:solidFill>
        </p:spPr>
        <p:txBody>
          <a:bodyPr/>
          <a:lstStyle/>
          <a:p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endParaRPr lang="ru-RU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896" y="1753032"/>
            <a:ext cx="8866207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Комитета / районной администрации Санкт-Петербурга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 акт «Положение об организации системы внутреннего соответствия требованиям антимонопольного законодательства».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 акт о создании комиссии по оценке эффективности функционирования антимонопольного комплаенса (распоряжение).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 акт об утверждении ключевых показателей и системы оценки эффективности функционирования антимонопольного комплаенса и создании рабочей группы (распоряжение).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карта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комплаенс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-рисков (рисков нарушения антимонопольного законодательства)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«дорожная карта» по снижению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комплаенс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-рисков.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Готовится доклад об антимонопольном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комплаенсе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(раз в год по итогам года).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карты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комплаенс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-рисков (раз в год по итогам года).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1263605"/>
          </a:xfrm>
          <a:solidFill>
            <a:srgbClr val="009999"/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организации системы внутреннего обеспечения соответствия требованиям антимонопольного законодательства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Общие положения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Организация антимонопольного комплаенса. Уполномоченное подразделение (должностное лицо) и коллегиальный орган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Выявление и оценка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комплаенс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-рисков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План мероприятий по снижению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комплаенс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-рисков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Ключевые показатели эффективности антимонопольного комплаенса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Оценка эффективности антимонопольного комплаенса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Доклад об антимонопольном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комплаенсе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Порядок ознакомления государственных гражданский служащих и работников с настоящим положением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 Уровни рисков нарушения антимонопольного законодательства (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комплаенс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-рисков)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F88FA-7074-40B6-8064-9E10263092A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9999"/>
          </a:solidFill>
        </p:spPr>
        <p:txBody>
          <a:bodyPr/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комплаенс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-рисков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35931"/>
            <a:ext cx="8229600" cy="4525963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риска (низкий, существенный, высокий);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риска (описание риска, его проявления в работе)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 условия возникновения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меры по минимизации и устранению рисков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повторного возникновения рисков (присутствует, отсутствует)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9999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возможных рисков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2800" indent="-172800" algn="just"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 нарушения ст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15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о защите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конкуренции:</a:t>
            </a:r>
          </a:p>
          <a:p>
            <a:pPr marL="172800" indent="-17280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 разработке (принятии) нормативных правовых актов, влекущих нарушение антимонопольного законодательства;</a:t>
            </a:r>
          </a:p>
          <a:p>
            <a:pPr marL="172800" indent="-172800" algn="just"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необоснованное препятствование осуществлению деятельности хозяйствующими субъектами (например,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непроведение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 по выбору управляющей организации для управления многоквартирным домом);</a:t>
            </a:r>
          </a:p>
          <a:p>
            <a:pPr marL="172800" indent="-172800" algn="just"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конкуренции за право доступа к государственным ресурсам и имуществу (например,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непроведение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торгов на право пользования земельными участками, объектами недвижимости и т.п.);</a:t>
            </a:r>
          </a:p>
          <a:p>
            <a:pPr marL="172800" indent="-172800" algn="just"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прав на  обращение товара (работ, услуг) на товарном рынке (например, запрет на реализацию алкогольной продукции на территории, прилегающей к организациям, не поименованным в федеральном законодательстве); </a:t>
            </a:r>
          </a:p>
          <a:p>
            <a:pPr marL="172800" indent="-172800" algn="just"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дискриминационных (неравных) условий деятельности;</a:t>
            </a:r>
          </a:p>
          <a:p>
            <a:pPr marL="172800" indent="-172800" algn="just"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порядка предоставления преференции (без предварительного согласия с антимонопольным органом).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2800" indent="-172800" algn="just">
              <a:spcBef>
                <a:spcPts val="0"/>
              </a:spcBef>
              <a:buFontTx/>
              <a:buChar char="-"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0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0188"/>
            <a:ext cx="9144000" cy="1143000"/>
          </a:xfrm>
          <a:solidFill>
            <a:srgbClr val="009999"/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возможных рисков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838" y="1600200"/>
            <a:ext cx="8229600" cy="4525963"/>
          </a:xfrm>
        </p:spPr>
        <p:txBody>
          <a:bodyPr/>
          <a:lstStyle/>
          <a:p>
            <a:pPr marL="172800" indent="-1728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 нарушения ст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16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о защите конкуренции:</a:t>
            </a:r>
          </a:p>
          <a:p>
            <a:pPr marL="172800" indent="-17280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заключение соглашений (в письменной или устной форме) и/или совершение согласованных действий, результатом которых является раздел товарного рынка по территориальному признаку,  ограничение доступа на товарный рынок или устранение с товарного рынка  хозяйствующих субъектов, повышение цен.</a:t>
            </a:r>
          </a:p>
          <a:p>
            <a:pPr marL="172800" indent="-172800" algn="just"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ст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17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о защите конкуренции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2800" indent="-17280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при проведении конкурсных отборов на предоставление субсидий, грантов: необоснованное ограничение количества участников, предоставление доступа к информации в приоритетном порядке, включение необоснованных требований к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претендентам;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2800" indent="-17280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 проведении закупок по Закону № 44-ФЗ, Закону № 223-ФЗ: установление в документации условий  и требований, влекущих сокращение числа участников, необоснованный отказ в допуске к участию, нарушение порядка определения победителя, создание преимущественных условий участия отдельным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участникам; включение в состав лотов товаров, работ, услуг технологически и функционально не связанных и не относящихся к предмету закупки;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58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63062"/>
            <a:ext cx="9144000" cy="1249543"/>
          </a:xfrm>
          <a:solidFill>
            <a:srgbClr val="009999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об антимонопольном комплаенсе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646499"/>
            <a:ext cx="8229600" cy="4525963"/>
          </a:xfrm>
        </p:spPr>
        <p:txBody>
          <a:bodyPr/>
          <a:lstStyle/>
          <a:p>
            <a:pPr algn="just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карты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комплаенс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-рисков возможных нарушений антимонопольного законодательства </a:t>
            </a:r>
          </a:p>
          <a:p>
            <a:pPr algn="just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плана мероприятий по снижению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комплаенс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-рисков – запланировано/исполнено</a:t>
            </a:r>
          </a:p>
          <a:p>
            <a:pPr algn="just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допущенных нарушений антимонопольного законодательства за отчетный период, сравнительная статистика с предыдущими периодами</a:t>
            </a:r>
          </a:p>
          <a:p>
            <a:pPr algn="just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ключевых показателей эффективности антимонопольного законодательства за отчетный период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1066802" y="755652"/>
            <a:ext cx="7345363" cy="151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3692" b="1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847" b="1" dirty="0"/>
              <a:t/>
            </a:r>
            <a:br>
              <a:rPr lang="en-US" altLang="ru-RU" sz="1847" b="1" dirty="0"/>
            </a:br>
            <a:endParaRPr lang="ru-RU" altLang="ru-RU" sz="1847" b="1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47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6479" y="1728440"/>
            <a:ext cx="86867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Санкт-Петербурге антимонопольный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комплаенс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внедрен в 61 органе исполнительной власти.</a:t>
            </a:r>
          </a:p>
          <a:p>
            <a:pPr fontAlgn="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Комитеты, которые внедрили антимонопольный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комплаенс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 всех своих подведомственных учреждениях и организациях:</a:t>
            </a:r>
          </a:p>
          <a:p>
            <a:pPr fontAlgn="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Комитет по вопросам законности, правопорядка и безопасности,</a:t>
            </a:r>
          </a:p>
          <a:p>
            <a:pPr fontAlgn="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Комитет по строительству Санкт-Петербурга,</a:t>
            </a:r>
          </a:p>
          <a:p>
            <a:pPr fontAlgn="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Комитет по транспорту Санкт-Петербурга,</a:t>
            </a:r>
          </a:p>
          <a:p>
            <a:pPr fontAlgn="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Комитет по физической культуре и спорту,</a:t>
            </a:r>
          </a:p>
          <a:p>
            <a:pPr fontAlgn="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Комитет имущественных отношений Санкт-Петербурга.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04332"/>
            <a:ext cx="914400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 Санкт-Петербурга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1066802" y="755652"/>
            <a:ext cx="7345363" cy="151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3692" b="1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847" b="1" dirty="0"/>
              <a:t/>
            </a:r>
            <a:br>
              <a:rPr lang="en-US" altLang="ru-RU" sz="1847" b="1" dirty="0"/>
            </a:br>
            <a:endParaRPr lang="ru-RU" altLang="ru-RU" sz="1847" b="1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47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14995"/>
              </p:ext>
            </p:extLst>
          </p:nvPr>
        </p:nvGraphicFramePr>
        <p:xfrm>
          <a:off x="0" y="602026"/>
          <a:ext cx="9144000" cy="6119241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5690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69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068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Ведомства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51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о внедрении АМК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51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Внедрение АМК в подведомственных учреждениях и предприятиях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5781">
                <a:tc>
                  <a:txBody>
                    <a:bodyPr/>
                    <a:lstStyle/>
                    <a:p>
                      <a:r>
                        <a:rPr lang="ru-RU" sz="1200" b="1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Комитет по вопросам законности, правопорядка и безопасности</a:t>
                      </a:r>
                      <a:endParaRPr lang="ru-RU" sz="1200" b="1" u="non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50" b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Информация о внедрении АМК на сайте комитета</a:t>
                      </a:r>
                      <a:endParaRPr lang="ru-RU" sz="1250" b="0" u="non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50" b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подведомственных комитету учреждениях внедрен АМК. Нарушений АМЗ не зафиксировано. </a:t>
                      </a:r>
                      <a:endParaRPr lang="ru-RU" sz="1250" b="0" u="non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1350">
                <a:tc>
                  <a:txBody>
                    <a:bodyPr/>
                    <a:lstStyle/>
                    <a:p>
                      <a:r>
                        <a:rPr lang="ru-RU" sz="1200" b="1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Комитет по строительству </a:t>
                      </a:r>
                    </a:p>
                    <a:p>
                      <a:r>
                        <a:rPr lang="ru-RU" sz="1200" b="1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Санкт-Петербурга</a:t>
                      </a:r>
                      <a:endParaRPr lang="ru-RU" sz="1200" b="1" u="non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50" b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Информация о внедрении АМК. Система внутр. обеспечения соответствия АМЗ. Доклад об организации системы внутр. обеспечения соответствия АМЗ (за 2021 г.). </a:t>
                      </a:r>
                      <a:endParaRPr lang="ru-RU" sz="1250" b="0" u="non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50" b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подведомственных учреждениях и предприятиях изданы приказы по внедрению АМК</a:t>
                      </a:r>
                      <a:endParaRPr lang="ru-RU" sz="1250" b="0" u="non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6919">
                <a:tc>
                  <a:txBody>
                    <a:bodyPr/>
                    <a:lstStyle/>
                    <a:p>
                      <a:r>
                        <a:rPr lang="ru-RU" sz="1200" b="1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Комитет по транспорту </a:t>
                      </a:r>
                    </a:p>
                    <a:p>
                      <a:r>
                        <a:rPr lang="ru-RU" sz="1200" b="1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Санкт-Петербурга</a:t>
                      </a:r>
                      <a:endParaRPr lang="ru-RU" sz="1200" b="1" u="non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50" b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Система внутр. обеспечения соответствия АМЗ. Утверждены комплаенс-риски. Мероприятия по снижению рисков. Утверждены КПЭ функционирования АМК. Доклад об АМК </a:t>
                      </a:r>
                    </a:p>
                    <a:p>
                      <a:r>
                        <a:rPr lang="ru-RU" sz="1250" b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(за 2021 г.). </a:t>
                      </a:r>
                      <a:endParaRPr lang="ru-RU" sz="1250" b="0" u="non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50" b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Система внутр. обеспечения соответствия АМЗ. Организации участвуют в АМК при выявлении и оценке комплаенс-рисков.</a:t>
                      </a:r>
                      <a:endParaRPr lang="ru-RU" sz="1250" b="0" u="non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16919">
                <a:tc>
                  <a:txBody>
                    <a:bodyPr/>
                    <a:lstStyle/>
                    <a:p>
                      <a:r>
                        <a:rPr lang="ru-RU" sz="1200" b="1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Комитет по физической культуре и спорту</a:t>
                      </a:r>
                      <a:endParaRPr lang="ru-RU" sz="1200" b="1" u="non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50" b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Система внутр. обеспечения соответствия АМЗ. Карта рисков. Утверждены КПЭ функционирования АМК. Доклад об АМК </a:t>
                      </a:r>
                    </a:p>
                    <a:p>
                      <a:r>
                        <a:rPr lang="ru-RU" sz="1250" b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(за 2021 г.). </a:t>
                      </a:r>
                      <a:endParaRPr lang="ru-RU" sz="1250" b="0" u="non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50" b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Комитет контролирует соблюдение подведомственными ГУ антимонопольных требований к процедуре закупок товаров (работ, услуг) для нужд ГУ.</a:t>
                      </a:r>
                      <a:endParaRPr lang="ru-RU" sz="1250" b="0" u="non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59196">
                <a:tc>
                  <a:txBody>
                    <a:bodyPr/>
                    <a:lstStyle/>
                    <a:p>
                      <a:r>
                        <a:rPr lang="ru-RU" sz="1200" b="1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Комитет имущественных отношений</a:t>
                      </a:r>
                    </a:p>
                    <a:p>
                      <a:r>
                        <a:rPr lang="ru-RU" sz="1200" b="1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Санкт-Петербурга</a:t>
                      </a:r>
                      <a:endParaRPr lang="ru-RU" sz="1200" b="1" u="non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50" b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Система внутр. обеспечения соответствия АМЗ. Утверждены КПЭ и методика их расчета. Анализ предупреждений о прекращении действий (бездействий). Анализ арбитражных и административных судебных дел о нарушении АМЗ. Составление перечня нарушений Комитетом АМЗ. Составление плана мероприятий по снижению рисков. Доклад об АМК (за 2021 г.). </a:t>
                      </a:r>
                      <a:endParaRPr lang="ru-RU" sz="1250" b="0" u="non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50" b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Соответствие деятельности обеспечивается при организации системы внутр. обеспечения соответствия АМК в Комитете.</a:t>
                      </a:r>
                      <a:endParaRPr lang="ru-RU" sz="1250" b="0" u="non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0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642023" y="25560"/>
            <a:ext cx="3341957" cy="635000"/>
          </a:xfrm>
        </p:spPr>
        <p:txBody>
          <a:bodyPr/>
          <a:lstStyle/>
          <a:p>
            <a:pPr algn="r"/>
            <a:endParaRPr lang="ru-RU" alt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51000"/>
            <a:ext cx="9144000" cy="5232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Антимонопольный комплаенс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034" y="2221490"/>
            <a:ext cx="87040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система предупреждения рисков нарушения антимонопольного законодательства.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совокупность правовых и организационных мер, предусмотренных внутренним актом (актами) и направленных на соблюдение требований антимонопольного законодательства и предупреждение его нарушения. 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Снижение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количества нарушений антимонопольного законодательства федеральными и региональными органами исполнительной власти, а также органами местного самоуправления является ключевым показателем Национального плана развития конкуренции.</a:t>
            </a:r>
          </a:p>
        </p:txBody>
      </p:sp>
    </p:spTree>
    <p:extLst>
      <p:ext uri="{BB962C8B-B14F-4D97-AF65-F5344CB8AC3E}">
        <p14:creationId xmlns:p14="http://schemas.microsoft.com/office/powerpoint/2010/main" val="41733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1066802" y="755652"/>
            <a:ext cx="7345363" cy="151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3692" b="1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847" b="1" dirty="0"/>
              <a:t/>
            </a:r>
            <a:br>
              <a:rPr lang="en-US" altLang="ru-RU" sz="1847" b="1" dirty="0"/>
            </a:br>
            <a:endParaRPr lang="ru-RU" altLang="ru-RU" sz="1847" b="1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47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348343"/>
              </p:ext>
            </p:extLst>
          </p:nvPr>
        </p:nvGraphicFramePr>
        <p:xfrm>
          <a:off x="0" y="905773"/>
          <a:ext cx="9143999" cy="5726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8833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подведомственных учреждений и предприятий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5477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Комитет по делам записи актов гражданского состояния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5477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техническая инспекция Санкт-Петербурга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5477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Комитет государственного финансового контроля Санкт-Петербурга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5477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Администрация Красносельского района  Санкт-Петербурга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5477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жилищная инспекция Санкт-Петербурга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5477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Комитет Санкт-Петербурга по делам Арктики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05477"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0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0197"/>
            <a:ext cx="9144000" cy="1143000"/>
          </a:xfrm>
          <a:solidFill>
            <a:srgbClr val="009999"/>
          </a:solidFill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антимонопольного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комплаенса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государственных учреждениях и предприятиях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01.03.2020 № 33-ФЗ Федеральный закон от 26.07.2006 № 135-ФЗ «О защите конкуренции» дополнен статьей 9.1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обеспечения соответствия требованиям антимонопольного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законодательства»,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которой в целях соблюдения антимонопольного законодательства и предупреждения его нарушения хозяйствующий субъект вправе организовать систему внутреннего обеспечения соответствия требованиям антимонопольного законодательства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системы внутреннего обеспечения соответствия требованиям антимонопольного законодательства хозяйствующий субъект принимает и применяет внутренний акт (внутренние акты), который способствует повышению эффективности и успешности деятельности.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4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9999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ежегодно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обобщение материалов о лучших региональных практиках в сфере развития конкуренции,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направлению «Внедрение антимонопольного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комплаенса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влияют на оценку стандарта развития конкуренции в субъекте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место Санкт-Петербурга в рейтинге по уровню содействия развития конкуренции.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антимонопольная служба (ФАС России) приступила к формированию «белой и черной книги»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проконкурентных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антиконкурентных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региональных практик за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92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7396" y="929485"/>
            <a:ext cx="4506298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«Белая» и «Черная» книги ФАС России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282" y="1790663"/>
            <a:ext cx="8682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2014 году впервые были сформированы «белые и черные книги» проконкурентных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антиконкурентных региональных практик за 2012 и 2013 годы. Инициатива антимонопольных органов получила дальнейшее развитие.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282" y="4186422"/>
            <a:ext cx="8682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«черную книгу» за 2021 год включено 24 примера актов и действий (бездействия) со стороны органов государственной власти субъектов Российской Федерации и органов местного самоуправления, в отношении которых территориальными органами ФАС России возбуждены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 решения о признании факта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антимонопольного законодательства, в том числе по длящимся нарушениям, направлены предостережения, выданы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282" y="2865432"/>
            <a:ext cx="8682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«Белая и черная книги» проконкурентных и антиконкурентных региональных практик за 2021 год подготовлены в соответствии с изменениями, внесенными в Порядок формирования «белой и черной книг» проконкурентных и антиконкурентных региональных практик приказом ФАС России от 01.11.2018 № 1489/18. </a:t>
            </a:r>
          </a:p>
        </p:txBody>
      </p:sp>
    </p:spTree>
    <p:extLst>
      <p:ext uri="{BB962C8B-B14F-4D97-AF65-F5344CB8AC3E}">
        <p14:creationId xmlns:p14="http://schemas.microsoft.com/office/powerpoint/2010/main" val="30253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300078"/>
              </p:ext>
            </p:extLst>
          </p:nvPr>
        </p:nvGraphicFramePr>
        <p:xfrm>
          <a:off x="0" y="858892"/>
          <a:ext cx="9144000" cy="5782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288">
                  <a:extLst>
                    <a:ext uri="{9D8B030D-6E8A-4147-A177-3AD203B41FA5}">
                      <a16:colId xmlns="" xmlns:a16="http://schemas.microsoft.com/office/drawing/2014/main" val="978587779"/>
                    </a:ext>
                  </a:extLst>
                </a:gridCol>
                <a:gridCol w="2004266">
                  <a:extLst>
                    <a:ext uri="{9D8B030D-6E8A-4147-A177-3AD203B41FA5}">
                      <a16:colId xmlns="" xmlns:a16="http://schemas.microsoft.com/office/drawing/2014/main" val="2413848479"/>
                    </a:ext>
                  </a:extLst>
                </a:gridCol>
                <a:gridCol w="2476499">
                  <a:extLst>
                    <a:ext uri="{9D8B030D-6E8A-4147-A177-3AD203B41FA5}">
                      <a16:colId xmlns="" xmlns:a16="http://schemas.microsoft.com/office/drawing/2014/main" val="3150845133"/>
                    </a:ext>
                  </a:extLst>
                </a:gridCol>
                <a:gridCol w="4170947">
                  <a:extLst>
                    <a:ext uri="{9D8B030D-6E8A-4147-A177-3AD203B41FA5}">
                      <a16:colId xmlns="" xmlns:a16="http://schemas.microsoft.com/office/drawing/2014/main" val="3759115350"/>
                    </a:ext>
                  </a:extLst>
                </a:gridCol>
              </a:tblGrid>
              <a:tr h="117088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ОГВ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ОМС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и дата акта или дата совершенного действия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антимонопольного реагирования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5463945"/>
                  </a:ext>
                </a:extLst>
              </a:tr>
              <a:tr h="461161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имущественных отношений Вологодской области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Департамента от 07.05.2019 № 1086-р «Об имущественной поддержке» ООО «ДЕД МОРОЗ-СЕРВИС». Действия по предоставлению ООО</a:t>
                      </a:r>
                    </a:p>
                    <a:p>
                      <a:pPr algn="just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«ДЕД МОРОЗСЕРВИС» доступа к информации об имуществе в приоритетном порядке 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признакам нарушения пунктов 6, 7 и 8 части 1 статьи 15, статей 19 и 20 Закона о защите конкуренции Департаменту выдано предупреждение от 15.08.2019 № 4001 об отмене распоряжения от 07.05.2019 № 1086-р, принятии мер по возврату имущества в казну, проведении конкурса или аукциона на право заключения договора аренды.</a:t>
                      </a:r>
                    </a:p>
                    <a:p>
                      <a:pPr algn="just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Незаконно переданное государственное имущество общей стоимостью 582 891 522,37 руб. возвращено в казну Вологодской области, должностное лицо Департамента привлечено к административной ответственности по части 1 статьи 14.9 КоАП РФ. Возбуждено уголовное дело.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8025532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88991" y="91832"/>
            <a:ext cx="3450112" cy="523220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Вологодская область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69670" y="245720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«Черная книга»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7882" y="114727"/>
            <a:ext cx="3977499" cy="523220"/>
          </a:xfrm>
          <a:prstGeom prst="rect">
            <a:avLst/>
          </a:prstGeom>
          <a:solidFill>
            <a:srgbClr val="009999"/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284697"/>
              </p:ext>
            </p:extLst>
          </p:nvPr>
        </p:nvGraphicFramePr>
        <p:xfrm>
          <a:off x="-2" y="905691"/>
          <a:ext cx="9144002" cy="5721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288">
                  <a:extLst>
                    <a:ext uri="{9D8B030D-6E8A-4147-A177-3AD203B41FA5}">
                      <a16:colId xmlns="" xmlns:a16="http://schemas.microsoft.com/office/drawing/2014/main" val="3554276976"/>
                    </a:ext>
                  </a:extLst>
                </a:gridCol>
                <a:gridCol w="2004267">
                  <a:extLst>
                    <a:ext uri="{9D8B030D-6E8A-4147-A177-3AD203B41FA5}">
                      <a16:colId xmlns="" xmlns:a16="http://schemas.microsoft.com/office/drawing/2014/main" val="2364930498"/>
                    </a:ext>
                  </a:extLst>
                </a:gridCol>
                <a:gridCol w="2476499">
                  <a:extLst>
                    <a:ext uri="{9D8B030D-6E8A-4147-A177-3AD203B41FA5}">
                      <a16:colId xmlns="" xmlns:a16="http://schemas.microsoft.com/office/drawing/2014/main" val="2070543364"/>
                    </a:ext>
                  </a:extLst>
                </a:gridCol>
                <a:gridCol w="4170948">
                  <a:extLst>
                    <a:ext uri="{9D8B030D-6E8A-4147-A177-3AD203B41FA5}">
                      <a16:colId xmlns="" xmlns:a16="http://schemas.microsoft.com/office/drawing/2014/main" val="1722315214"/>
                    </a:ext>
                  </a:extLst>
                </a:gridCol>
              </a:tblGrid>
              <a:tr h="120822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ОГВ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ОМС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и дата акта или дата совершенного действия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антимонопольного реагирования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27019027"/>
                  </a:ext>
                </a:extLst>
              </a:tr>
              <a:tr h="451330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г. Искитима Новосибирской области (далее – Администрация)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от 04.06.2018. № 848 внесены изменения в Схему размещения нестационарных торговых объектов (далее – НТО)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признакам нарушения части 1 статьи 15 Закона о защите конкуренции Администрации выдано предупреждение от 27.01.2020 № 054/01/15130/2020 о включении киоска ИП в схему размещения НТО г. Искитима на прежнее, либо равнозначное по коммерческой привлекательности место. </a:t>
                      </a:r>
                    </a:p>
                    <a:p>
                      <a:pPr algn="just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Предписание исполнено (протокол заседания комиссии по размещению НТО на территории г. </a:t>
                      </a:r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Искитим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27.04.2021). Должностное лицо Администрации привлечено к административной ответственности в виде штрафа по части 1 статьи 14.9 КоАП РФ.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1197704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" y="26861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«Черная книга»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9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352712"/>
              </p:ext>
            </p:extLst>
          </p:nvPr>
        </p:nvGraphicFramePr>
        <p:xfrm>
          <a:off x="0" y="1706880"/>
          <a:ext cx="9144000" cy="5010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388">
                  <a:extLst>
                    <a:ext uri="{9D8B030D-6E8A-4147-A177-3AD203B41FA5}">
                      <a16:colId xmlns="" xmlns:a16="http://schemas.microsoft.com/office/drawing/2014/main" val="3186228950"/>
                    </a:ext>
                  </a:extLst>
                </a:gridCol>
                <a:gridCol w="2006284">
                  <a:extLst>
                    <a:ext uri="{9D8B030D-6E8A-4147-A177-3AD203B41FA5}">
                      <a16:colId xmlns="" xmlns:a16="http://schemas.microsoft.com/office/drawing/2014/main" val="501691564"/>
                    </a:ext>
                  </a:extLst>
                </a:gridCol>
                <a:gridCol w="2463717">
                  <a:extLst>
                    <a:ext uri="{9D8B030D-6E8A-4147-A177-3AD203B41FA5}">
                      <a16:colId xmlns="" xmlns:a16="http://schemas.microsoft.com/office/drawing/2014/main" val="1570227849"/>
                    </a:ext>
                  </a:extLst>
                </a:gridCol>
                <a:gridCol w="4177611">
                  <a:extLst>
                    <a:ext uri="{9D8B030D-6E8A-4147-A177-3AD203B41FA5}">
                      <a16:colId xmlns="" xmlns:a16="http://schemas.microsoft.com/office/drawing/2014/main" val="2257401079"/>
                    </a:ext>
                  </a:extLst>
                </a:gridCol>
              </a:tblGrid>
              <a:tr h="501011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природным ресурсам Ленинградской области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Распоряжение Комитета от 27.05.2016 № 443 «Об утверждении Устава Ленинградского областного государственного казенного учреждения «Управление лесами Ленинградской области</a:t>
                      </a:r>
                    </a:p>
                    <a:p>
                      <a:pPr algn="just"/>
                      <a:endParaRPr lang="ru-RU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признакам нарушения частей 1, 3 статьи 15 Закона о защите конкуренции Комитету выдано предупреждение от 29.04.2021.</a:t>
                      </a:r>
                    </a:p>
                    <a:p>
                      <a:pPr algn="just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Пр/03/01-38 о необходимости прекращения наделения ЛОГКУ «Ленобллес» функциями органа исполнительной власти и полномочиями по оказанию услуг в качестве хозяйствующего субъекта на том же товарном рынке, на котором учреждение реализует функции органа исполнительной власти, и внесения изменений в Устав ЛОГКУ «Ленобллес». Комитетом распоряжением от 25.06.2021 № 1267 утверждены соответствующие изменения. в Устав, Комплект документов направлен в ЛОГКУ «Ленобллес» для обеспечения регистрации изменений в Устав в налоговом органе (письмо Комитета от 29.06.2021 № 0213280/2021).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9763696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91309"/>
              </p:ext>
            </p:extLst>
          </p:nvPr>
        </p:nvGraphicFramePr>
        <p:xfrm>
          <a:off x="0" y="859627"/>
          <a:ext cx="9143999" cy="847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288">
                  <a:extLst>
                    <a:ext uri="{9D8B030D-6E8A-4147-A177-3AD203B41FA5}">
                      <a16:colId xmlns="" xmlns:a16="http://schemas.microsoft.com/office/drawing/2014/main" val="1930205136"/>
                    </a:ext>
                  </a:extLst>
                </a:gridCol>
                <a:gridCol w="2004266">
                  <a:extLst>
                    <a:ext uri="{9D8B030D-6E8A-4147-A177-3AD203B41FA5}">
                      <a16:colId xmlns="" xmlns:a16="http://schemas.microsoft.com/office/drawing/2014/main" val="1878523679"/>
                    </a:ext>
                  </a:extLst>
                </a:gridCol>
                <a:gridCol w="2476498">
                  <a:extLst>
                    <a:ext uri="{9D8B030D-6E8A-4147-A177-3AD203B41FA5}">
                      <a16:colId xmlns="" xmlns:a16="http://schemas.microsoft.com/office/drawing/2014/main" val="694246959"/>
                    </a:ext>
                  </a:extLst>
                </a:gridCol>
                <a:gridCol w="4170947">
                  <a:extLst>
                    <a:ext uri="{9D8B030D-6E8A-4147-A177-3AD203B41FA5}">
                      <a16:colId xmlns="" xmlns:a16="http://schemas.microsoft.com/office/drawing/2014/main" val="1434794670"/>
                    </a:ext>
                  </a:extLst>
                </a:gridCol>
              </a:tblGrid>
              <a:tr h="84725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ОГВ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 ОМС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и дата акта или дата совершенного действия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антимонопольного реагирования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7391466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17882" y="114727"/>
            <a:ext cx="3832331" cy="523220"/>
          </a:xfrm>
          <a:prstGeom prst="rect">
            <a:avLst/>
          </a:prstGeom>
          <a:solidFill>
            <a:srgbClr val="009999"/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</a:p>
        </p:txBody>
      </p:sp>
    </p:spTree>
    <p:extLst>
      <p:ext uri="{BB962C8B-B14F-4D97-AF65-F5344CB8AC3E}">
        <p14:creationId xmlns:p14="http://schemas.microsoft.com/office/powerpoint/2010/main" val="27020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1373" y="2311804"/>
            <a:ext cx="83820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«белой книги» проконкурентных региональных практик за 2021 год представлено такими разделами, как лучшие практики реализации Стандарта развития конкуренции в субъектах Российской Федерации, утвержденного распоряжением Правительства Российской Федерации от 17.04.2019 № 768-р; лидеры Национального рейтинга состояния инвестиционного климата в субъектах Российской Федерации; меры по развитию конкуренции на товарных рынках; меры по совершенствованию процедуры государственных и муниципальных закупок, торгов; развитие экономического потенциала и формирование благоприятного предпринимательского климата.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82537" y="1163340"/>
            <a:ext cx="3015569" cy="584775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«Белая книга» </a:t>
            </a:r>
          </a:p>
        </p:txBody>
      </p:sp>
    </p:spTree>
    <p:extLst>
      <p:ext uri="{BB962C8B-B14F-4D97-AF65-F5344CB8AC3E}">
        <p14:creationId xmlns:p14="http://schemas.microsoft.com/office/powerpoint/2010/main" val="39015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2B101-1A0E-412E-B29D-B25D855F503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671192"/>
              </p:ext>
            </p:extLst>
          </p:nvPr>
        </p:nvGraphicFramePr>
        <p:xfrm>
          <a:off x="0" y="0"/>
          <a:ext cx="9144000" cy="6716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727">
                  <a:extLst>
                    <a:ext uri="{9D8B030D-6E8A-4147-A177-3AD203B41FA5}">
                      <a16:colId xmlns="" xmlns:a16="http://schemas.microsoft.com/office/drawing/2014/main" val="683841776"/>
                    </a:ext>
                  </a:extLst>
                </a:gridCol>
                <a:gridCol w="1960382">
                  <a:extLst>
                    <a:ext uri="{9D8B030D-6E8A-4147-A177-3AD203B41FA5}">
                      <a16:colId xmlns="" xmlns:a16="http://schemas.microsoft.com/office/drawing/2014/main" val="324912701"/>
                    </a:ext>
                  </a:extLst>
                </a:gridCol>
                <a:gridCol w="2817100">
                  <a:extLst>
                    <a:ext uri="{9D8B030D-6E8A-4147-A177-3AD203B41FA5}">
                      <a16:colId xmlns="" xmlns:a16="http://schemas.microsoft.com/office/drawing/2014/main" val="4102610074"/>
                    </a:ext>
                  </a:extLst>
                </a:gridCol>
                <a:gridCol w="3879791">
                  <a:extLst>
                    <a:ext uri="{9D8B030D-6E8A-4147-A177-3AD203B41FA5}">
                      <a16:colId xmlns="" xmlns:a16="http://schemas.microsoft.com/office/drawing/2014/main" val="4241761615"/>
                    </a:ext>
                  </a:extLst>
                </a:gridCol>
              </a:tblGrid>
              <a:tr h="69987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органа власти субъекта Российской Федерации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содержание акта или действия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Значимость акта или действия для развития конкуренции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954805"/>
                  </a:ext>
                </a:extLst>
              </a:tr>
              <a:tr h="601712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развитию туризма</a:t>
                      </a:r>
                    </a:p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Санкт-Петербурга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амбассадоров</a:t>
                      </a:r>
                    </a:p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Программы – международное продвижение Санкт-Петербурга и демонстрация возможностей города как мирового центра делового туризма, а также популяризации программы среди представителей власти, научных и профессиональных объединений, академических и бизнес-структур.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Программы способствует развитию делового туризма и повышению инвестиционной привлекательности в регионе. </a:t>
                      </a:r>
                    </a:p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2021 году в рамках Программы были реализованы мероприятия: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подача 7 конкурсных заявок на право проведения международных деловых мероприятий в Санкт-Петербурге при активном участии амбассадоров;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проведение 7 презентаций конгрессно-выставочного потенциала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Санкт-Петербурга; 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подписание соглашений о сотрудничестве с 8 амбассадорами. Пул амбассадоров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Санкт-Петербурга увеличен до 30. </a:t>
                      </a:r>
                    </a:p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Организованы и проведены 4 мероприятия амбассадоров, (мероприятия, привлеченные в город при участии амбассадоров и/или проходившие под их индивидуальным брендом)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4140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3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907653"/>
              </p:ext>
            </p:extLst>
          </p:nvPr>
        </p:nvGraphicFramePr>
        <p:xfrm>
          <a:off x="0" y="251272"/>
          <a:ext cx="9144000" cy="6431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727">
                  <a:extLst>
                    <a:ext uri="{9D8B030D-6E8A-4147-A177-3AD203B41FA5}">
                      <a16:colId xmlns="" xmlns:a16="http://schemas.microsoft.com/office/drawing/2014/main" val="2804725673"/>
                    </a:ext>
                  </a:extLst>
                </a:gridCol>
                <a:gridCol w="2068466">
                  <a:extLst>
                    <a:ext uri="{9D8B030D-6E8A-4147-A177-3AD203B41FA5}">
                      <a16:colId xmlns="" xmlns:a16="http://schemas.microsoft.com/office/drawing/2014/main" val="3963631936"/>
                    </a:ext>
                  </a:extLst>
                </a:gridCol>
                <a:gridCol w="3332859">
                  <a:extLst>
                    <a:ext uri="{9D8B030D-6E8A-4147-A177-3AD203B41FA5}">
                      <a16:colId xmlns="" xmlns:a16="http://schemas.microsoft.com/office/drawing/2014/main" val="2850056273"/>
                    </a:ext>
                  </a:extLst>
                </a:gridCol>
                <a:gridCol w="3255948">
                  <a:extLst>
                    <a:ext uri="{9D8B030D-6E8A-4147-A177-3AD203B41FA5}">
                      <a16:colId xmlns="" xmlns:a16="http://schemas.microsoft.com/office/drawing/2014/main" val="1477145829"/>
                    </a:ext>
                  </a:extLst>
                </a:gridCol>
              </a:tblGrid>
              <a:tr h="59447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органа власти субъекта Российской Федерации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содержание акта или действия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Значимость акта или действия для развития конкуренции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4006834"/>
                  </a:ext>
                </a:extLst>
              </a:tr>
              <a:tr h="219915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Правительство </a:t>
                      </a:r>
                    </a:p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Санкт-Петербурга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Принятым правовым актом отнесены к отдельному виду нестационарных торговых объектов используемые для реализации хлебобулочных изделий, молочной, мясной, рыбной продукции, продукции сельхозпроизводителей – специализированные или специально оборудованные для розничной торговли механические транспортные средства и киоски.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указанных изменений обусловлено социальной значимостью продукции, необходимостью поддержки непосредственно производителей продуктов питания и удовлетворения потребностей граждан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9839976"/>
                  </a:ext>
                </a:extLst>
              </a:tr>
              <a:tr h="3612274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Законодательное Собрание Санкт-Петербурга, Губернатор Санкт-Петербурга, Комитет по транспорту</a:t>
                      </a:r>
                      <a:endParaRPr lang="en-US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Санкт-Петербурга,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Законодательное Собрание Ленинградской области, Губернатор Ленинградской области, Комитет Ленинградской области по транспорту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 Санкт-Петербурга от 18.08.2021    № 416-99 и Областной закон Ленинградской области от 23.11.2021 № 132-оз «Об утверждении Соглашения о предоставлении права заключения договора фрахтования легковых такси на территориях Санкт-Петербурга и Ленинградской области» </a:t>
                      </a:r>
                    </a:p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(далее – Соглашение) приняты в соответствии с частью 1.4 статьи 9 Федерального закона от 21.04.2011 № 69-ФЗ «О внесении изменений в отдельные законодательные акты Российской Федерации».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обеспечению единого экономического пространства, упрощению процедур ведения бизнеса, повышению инвестиционной привлекательности, что способствует развитию конкуренции на рынке оказания услуг по перевозке пассажиров и багажа легковым такси на территории субъектов Российской Федерации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722743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51281" y="-62433"/>
            <a:ext cx="1559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«Белая книга»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60" y="-878"/>
            <a:ext cx="1350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7994"/>
            <a:ext cx="9143999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Антимонопольный комплаенс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0463" y="2300603"/>
            <a:ext cx="827457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антимонопольного комплаенса: </a:t>
            </a:r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нарушения антимонопольного законодательства;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рисками нарушения антимонопольного законодательства;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соответствием деятельности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 исполнительной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требованиям антимонопольного законодательства;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функционирования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исполнительной власти антимонопольного комплаенса.</a:t>
            </a:r>
          </a:p>
        </p:txBody>
      </p:sp>
    </p:spTree>
    <p:extLst>
      <p:ext uri="{BB962C8B-B14F-4D97-AF65-F5344CB8AC3E}">
        <p14:creationId xmlns:p14="http://schemas.microsoft.com/office/powerpoint/2010/main" val="40254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921788"/>
              </p:ext>
            </p:extLst>
          </p:nvPr>
        </p:nvGraphicFramePr>
        <p:xfrm>
          <a:off x="0" y="0"/>
          <a:ext cx="9144000" cy="6714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="" xmlns:a16="http://schemas.microsoft.com/office/drawing/2014/main" val="3180253406"/>
                    </a:ext>
                  </a:extLst>
                </a:gridCol>
                <a:gridCol w="2142309">
                  <a:extLst>
                    <a:ext uri="{9D8B030D-6E8A-4147-A177-3AD203B41FA5}">
                      <a16:colId xmlns="" xmlns:a16="http://schemas.microsoft.com/office/drawing/2014/main" val="296154378"/>
                    </a:ext>
                  </a:extLst>
                </a:gridCol>
                <a:gridCol w="3866605">
                  <a:extLst>
                    <a:ext uri="{9D8B030D-6E8A-4147-A177-3AD203B41FA5}">
                      <a16:colId xmlns="" xmlns:a16="http://schemas.microsoft.com/office/drawing/2014/main" val="758826713"/>
                    </a:ext>
                  </a:extLst>
                </a:gridCol>
                <a:gridCol w="2769326">
                  <a:extLst>
                    <a:ext uri="{9D8B030D-6E8A-4147-A177-3AD203B41FA5}">
                      <a16:colId xmlns="" xmlns:a16="http://schemas.microsoft.com/office/drawing/2014/main" val="734962223"/>
                    </a:ext>
                  </a:extLst>
                </a:gridCol>
              </a:tblGrid>
              <a:tr h="75614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п/п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органа власти субъекта Российской Федерации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содержание акта или действия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Значимость акта или действия для развития конкуренции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0570523"/>
                  </a:ext>
                </a:extLst>
              </a:tr>
              <a:tr h="5952301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промышленной политике, инновациям и торговле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Санкт-Петербурга совместно с 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Санкт-Петербургским государственным бюджетным учреждением «Центр развития и поддержки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предпринимательства»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 портала crpp.ru создан для объединения полезных сервисов и информации о поддержке малого и среднего бизнеса в Санкт-Петербурге. На портале crpp.ru впервые в России реализована система QR-кодов для безопасного ведения бизнеса через функционал Личного кабинета. Все компании, работающие на территории Санкт-Петербурга, в соответствии с постановлением Правительства Санкт-Петербурга от 13.03.2020 № 121 должны утвердить и соблюдать стандарты безопасной деятельности, что подтверждается получением специального QR-кода в Личном кабинете предпринимателя на портале.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развитию малого и среднего бизнеса путем предоставления комплексной государственной поддержки и обеспечения равного доступа к существующим услугам и сервисам для всего предпринимательского сообщества в регионе.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5413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1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219904"/>
              </p:ext>
            </p:extLst>
          </p:nvPr>
        </p:nvGraphicFramePr>
        <p:xfrm>
          <a:off x="0" y="820398"/>
          <a:ext cx="9144000" cy="5913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59">
                  <a:extLst>
                    <a:ext uri="{9D8B030D-6E8A-4147-A177-3AD203B41FA5}">
                      <a16:colId xmlns="" xmlns:a16="http://schemas.microsoft.com/office/drawing/2014/main" val="203335411"/>
                    </a:ext>
                  </a:extLst>
                </a:gridCol>
                <a:gridCol w="2054278">
                  <a:extLst>
                    <a:ext uri="{9D8B030D-6E8A-4147-A177-3AD203B41FA5}">
                      <a16:colId xmlns="" xmlns:a16="http://schemas.microsoft.com/office/drawing/2014/main" val="1989481990"/>
                    </a:ext>
                  </a:extLst>
                </a:gridCol>
                <a:gridCol w="3915219">
                  <a:extLst>
                    <a:ext uri="{9D8B030D-6E8A-4147-A177-3AD203B41FA5}">
                      <a16:colId xmlns="" xmlns:a16="http://schemas.microsoft.com/office/drawing/2014/main" val="3851512645"/>
                    </a:ext>
                  </a:extLst>
                </a:gridCol>
                <a:gridCol w="2804144">
                  <a:extLst>
                    <a:ext uri="{9D8B030D-6E8A-4147-A177-3AD203B41FA5}">
                      <a16:colId xmlns="" xmlns:a16="http://schemas.microsoft.com/office/drawing/2014/main" val="3255673786"/>
                    </a:ext>
                  </a:extLst>
                </a:gridCol>
              </a:tblGrid>
              <a:tr h="591368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Проектное управление – проектный офис Администрации Губернатора Санкт-Петербурга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ЕССК – единое информационное пространство в сфере строительства для взаимодействия региональных и федеральных исполнительных органов государственной власти их подведомственных учреждений, а также ресурсоснабжающих  организаций с застройщиками (юридические и физические лица, ИП) для создания прозрачного процесса предоставления процедур в сфере строительства и повышения эффективности реализации проектов строительства. В перечень всех основных востребованных процедур в сфере строительства, реализованных в ЕССК, включено более 70 услуг (процедур).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в электронный вид всех основных процедур в строительной сфере позволил увеличить прозрачность процесса их предоставления, тем самым создав необходимые условия по снижению административных барьеров в строительной сфере. Посредством ЕССК процедуры получения разрешения на строительство и разрешений на ввод объектов в эксплуатацию предоставляются исключительно в электронной форме, исключая любое личное взаимодействие застройщика с сотрудниками ИОГВ и возможности для коррупции, что способствует развитию конкуренции в 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Санкт-Петербурге.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609965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975404"/>
              </p:ext>
            </p:extLst>
          </p:nvPr>
        </p:nvGraphicFramePr>
        <p:xfrm>
          <a:off x="0" y="0"/>
          <a:ext cx="9144000" cy="769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="" xmlns:a16="http://schemas.microsoft.com/office/drawing/2014/main" val="758182640"/>
                    </a:ext>
                  </a:extLst>
                </a:gridCol>
                <a:gridCol w="2055223">
                  <a:extLst>
                    <a:ext uri="{9D8B030D-6E8A-4147-A177-3AD203B41FA5}">
                      <a16:colId xmlns="" xmlns:a16="http://schemas.microsoft.com/office/drawing/2014/main" val="530617682"/>
                    </a:ext>
                  </a:extLst>
                </a:gridCol>
                <a:gridCol w="3918857">
                  <a:extLst>
                    <a:ext uri="{9D8B030D-6E8A-4147-A177-3AD203B41FA5}">
                      <a16:colId xmlns="" xmlns:a16="http://schemas.microsoft.com/office/drawing/2014/main" val="631478806"/>
                    </a:ext>
                  </a:extLst>
                </a:gridCol>
                <a:gridCol w="2804160">
                  <a:extLst>
                    <a:ext uri="{9D8B030D-6E8A-4147-A177-3AD203B41FA5}">
                      <a16:colId xmlns="" xmlns:a16="http://schemas.microsoft.com/office/drawing/2014/main" val="1509987700"/>
                    </a:ext>
                  </a:extLst>
                </a:gridCol>
              </a:tblGrid>
              <a:tr h="76912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п/п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органа власти субъекта Российской Федерации</a:t>
                      </a:r>
                    </a:p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содержание акта или действия</a:t>
                      </a:r>
                    </a:p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Значимость акта или действия для развития конкуренции</a:t>
                      </a:r>
                    </a:p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2714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641" y="1816527"/>
            <a:ext cx="86786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Показатель: «Снижение количества нарушений со стороны органов власти»: 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экспертизы нормативных, ненормативных актов, а также иных документов властного характера на предмет их соответствия действующему антимонопольному законодательству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организационных мер для функционирования системы внутреннего контроля за соблюдением норм антимонопольного законодательства («антимонопольный комплаенс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потенциально опасных сфер влияния органов власти с точки зрения возможности нарушений принципов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оценки регулирующего воздействия при подготовке, принятии и применении любых актов органов власти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разъяснительная работа должностными с лицами, принимающими решения, проведение обучений, семинаров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50524"/>
            <a:ext cx="9144000" cy="43088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00000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Ответственность за нарушение антимонопольного законодательства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6512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Отдел контроля органов власти: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Нарушение статей 15, 16, 17, 17.1, 19-20 Федерального закона №135-ФЗ от 26.07.2006 «О защите конкуренции»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Статьи 14.9, 19.5, 19.8 </a:t>
            </a:r>
            <a:r>
              <a:rPr lang="ru-RU" dirty="0">
                <a:solidFill>
                  <a:schemeClr val="tx1"/>
                </a:solidFill>
              </a:rPr>
              <a:t>14.32, Кодекса </a:t>
            </a:r>
            <a:r>
              <a:rPr lang="ru-RU" dirty="0" smtClean="0">
                <a:solidFill>
                  <a:schemeClr val="tx1"/>
                </a:solidFill>
              </a:rPr>
              <a:t>об административных правонарушениях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581973"/>
            <a:ext cx="9143999" cy="1500187"/>
          </a:xfrm>
        </p:spPr>
        <p:txBody>
          <a:bodyPr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ABD279-F3DD-437D-A337-386CBFE1FD6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260477" y="1989143"/>
            <a:ext cx="7883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altLang="ru-RU" sz="2400" b="1" dirty="0">
              <a:solidFill>
                <a:srgbClr val="008080"/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555111"/>
            <a:ext cx="9144001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21 декабря 2017 № 618  «Об основных направлениях государственной политики по развитию конкуренции»;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Распоряжение Правительства РФ от 18 октября 2018 № 2258-р «Об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методических рекомендаций по созданию и организации федеральными органами исполнительной власти системы внутреннего обеспечения соответствия требованиям антимонопольного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Федеральной антимонопольной службы от 27 ноября 2018  № 1646/18 «О системе внутреннего обеспечения соответствия требованиям антимонопольного законодательства в ФАС России (антимонопольном комплаенсе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 Приказ Федеральной антимонопольной службы от 5 февраля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2019 № </a:t>
            </a: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133/19 «Об утверждении методики расчета ключевых показателей эффективности функционирования в федеральном органе исполнительной власти антимонопольного комплаенса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Письмо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Федеральной антимонопольной службы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25 февраля 2019 № СП/13794/19 «О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разъяснении вопросов, связанных с внедрением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исполнительной власти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РФ антимонопольного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комплаенса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июля 2006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№135-ФЗ «О защите конкуренции», статья 9.1. «Система внутреннего обеспечения соответствия требованиям антимонопольного законодательства» (введена Федеральным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от 01.03.2020 № 33-ФЗ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антимонопольной службы от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июля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 20 «О системе внутреннего обеспечения соответствия требованиям антимонопольного законодательства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696" y="880392"/>
            <a:ext cx="72309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Перечень определяющих документов: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0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 l="28392" t="30036" r="29215" b="16630"/>
          <a:stretch>
            <a:fillRect/>
          </a:stretch>
        </p:blipFill>
        <p:spPr bwMode="auto">
          <a:xfrm>
            <a:off x="707786" y="984070"/>
            <a:ext cx="8112852" cy="558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67046" y="71282"/>
            <a:ext cx="6612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Антимонопольный комплаенс в ФОИВ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6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5932" y="5153544"/>
            <a:ext cx="373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иностранных дел РФ</a:t>
            </a:r>
            <a:endParaRPr lang="ru-RU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5932" y="2118732"/>
            <a:ext cx="294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обороны РФ </a:t>
            </a:r>
            <a:endParaRPr lang="ru-RU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5932" y="3133494"/>
            <a:ext cx="499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науки  и высшего образования РФ</a:t>
            </a:r>
            <a:endParaRPr lang="ru-RU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5932" y="4192859"/>
            <a:ext cx="618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РФ по развитию Дальнего Востока и Арктики </a:t>
            </a:r>
            <a:endParaRPr lang="ru-RU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9244" t="16520" r="25375" b="71903"/>
          <a:stretch>
            <a:fillRect/>
          </a:stretch>
        </p:blipFill>
        <p:spPr bwMode="auto">
          <a:xfrm>
            <a:off x="178422" y="2062976"/>
            <a:ext cx="2370422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1561" t="16260" r="65650" b="71252"/>
          <a:stretch>
            <a:fillRect/>
          </a:stretch>
        </p:blipFill>
        <p:spPr bwMode="auto">
          <a:xfrm>
            <a:off x="211874" y="2921620"/>
            <a:ext cx="1996067" cy="61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9366" t="11057" r="65575" b="76715"/>
          <a:stretch>
            <a:fillRect/>
          </a:stretch>
        </p:blipFill>
        <p:spPr bwMode="auto">
          <a:xfrm>
            <a:off x="178419" y="4036742"/>
            <a:ext cx="2263698" cy="62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9200" t="10000" r="59600" b="76732"/>
          <a:stretch>
            <a:fillRect/>
          </a:stretch>
        </p:blipFill>
        <p:spPr bwMode="auto">
          <a:xfrm>
            <a:off x="205182" y="5073805"/>
            <a:ext cx="2236935" cy="53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56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28034" t="17041" r="27446" b="29286"/>
          <a:stretch/>
        </p:blipFill>
        <p:spPr bwMode="auto">
          <a:xfrm>
            <a:off x="164182" y="1140824"/>
            <a:ext cx="6329317" cy="417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82842" y="5443911"/>
            <a:ext cx="8026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Министерство строительства и жилищно-коммунального хозяйства РФ, Министерство финансов РФ, Министерство цифрового развития, связи и массовых коммуникаций  РФ внедрили антимонопольный комплаенс еще и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подведомственных организациях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3499" y="2382641"/>
            <a:ext cx="2298683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Всего по состоянию на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год, антимонопольный комплаенс приняли 16 министерств.</a:t>
            </a:r>
          </a:p>
        </p:txBody>
      </p:sp>
    </p:spTree>
    <p:extLst>
      <p:ext uri="{BB962C8B-B14F-4D97-AF65-F5344CB8AC3E}">
        <p14:creationId xmlns:p14="http://schemas.microsoft.com/office/powerpoint/2010/main" val="38323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176" y="1839950"/>
            <a:ext cx="335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Субъект: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Воронежская область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091" y="2490454"/>
            <a:ext cx="8373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сделано: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Разработаны методические рекомендации по формированию цифровой базы системы антимонопольного комплаенса региона  и использованию ее при обучении и организации работы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комплаенс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-контролеров.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43220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Антимонопольный комплаенс в субъектах РФ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091" y="3465068"/>
            <a:ext cx="836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База обеспечивает возможность компьютерной обработки информации и оперативное использование ее результатов в текущей работе.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091" y="4167235"/>
            <a:ext cx="8373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Цифровая база представляет сбой информационный массив конкретных нарушений антимонопольного законодательства, имевших место в действиях органов власти, которым присваиваются соответствующие коды. Массив формируется на основе данных, приведенных в «Черных книгах» ФАС России и на сайтах центрального аппарата ФАС России и ее территориальных органов, в материалах СМИ и других источников.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059320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Антимонопольный комплаенс в субъектах РФ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502" y="1825818"/>
            <a:ext cx="319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Субъект: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Республика Хакасия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522" y="2499983"/>
            <a:ext cx="83543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сделано: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Администрацией города Черногорска Республики Хакасия  принято постановление №497-п от 28.02.2019, которое обеспечивает внедрение антимонопольного комплаенса не только в Администрации города Черногорска, но и в органах местного самоуправления. Также эта мера касается деятельности муниципальных унитарных предприятий, предприятий и хозяйствующих  субъектов, доля участия муниципального образования город Черногорок в которых составляет 50% и более.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502" y="4605308"/>
            <a:ext cx="835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обеспечение защиты конкуренции на территории Республики.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503" y="5048641"/>
            <a:ext cx="8358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Распространение системы антимонопольного комплаенса на большее количество органов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власти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органов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местного самоуправления,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также внедрение этого института в работу унитарных предприятий, что должно способствовать снижению нарушений антимонопольного законодательства.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11079</TotalTime>
  <Words>3307</Words>
  <Application>Microsoft Office PowerPoint</Application>
  <PresentationFormat>Экран (4:3)</PresentationFormat>
  <Paragraphs>300</Paragraphs>
  <Slides>34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ＭＳ Ｐゴシック</vt:lpstr>
      <vt:lpstr>ＭＳ Ｐゴシック</vt:lpstr>
      <vt:lpstr>Arial</vt:lpstr>
      <vt:lpstr>Calibri</vt:lpstr>
      <vt:lpstr>Calibri Light</vt:lpstr>
      <vt:lpstr>Times New Roman</vt:lpstr>
      <vt:lpstr>2_Оформление по умолчанию</vt:lpstr>
      <vt:lpstr>Оформление по умолчанию</vt:lpstr>
      <vt:lpstr>Тема Office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оценки эффективности</vt:lpstr>
      <vt:lpstr>Пример</vt:lpstr>
      <vt:lpstr>Положение об организации системы внутреннего обеспечения соответствия требованиям антимонопольного законодательства</vt:lpstr>
      <vt:lpstr>Карта комплаенс-рисков</vt:lpstr>
      <vt:lpstr>Виды возможных рисков</vt:lpstr>
      <vt:lpstr>Виды возможных рисков</vt:lpstr>
      <vt:lpstr>Доклад об антимонопольном комплаенсе </vt:lpstr>
      <vt:lpstr>Презентация PowerPoint</vt:lpstr>
      <vt:lpstr>Презентация PowerPoint</vt:lpstr>
      <vt:lpstr>Презентация PowerPoint</vt:lpstr>
      <vt:lpstr>Внедрение антимонопольного комплаенса в государственных учреждениях и предприятиях</vt:lpstr>
      <vt:lpstr>ЦЕЛЬ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Ответственность за нарушение антимонопольного законодательства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Кашунина Ирина Валерьевна</dc:creator>
  <cp:lastModifiedBy>Кривцова Полина Андреевна</cp:lastModifiedBy>
  <cp:revision>925</cp:revision>
  <cp:lastPrinted>2019-06-06T14:08:44Z</cp:lastPrinted>
  <dcterms:created xsi:type="dcterms:W3CDTF">2016-02-19T07:50:24Z</dcterms:created>
  <dcterms:modified xsi:type="dcterms:W3CDTF">2022-12-15T08:46:08Z</dcterms:modified>
</cp:coreProperties>
</file>