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26" r:id="rId3"/>
    <p:sldId id="383" r:id="rId4"/>
    <p:sldId id="384" r:id="rId5"/>
    <p:sldId id="385" r:id="rId6"/>
    <p:sldId id="323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80"/>
    <a:srgbClr val="FF9900"/>
    <a:srgbClr val="EF9C07"/>
    <a:srgbClr val="FFCC00"/>
    <a:srgbClr val="0033CC"/>
    <a:srgbClr val="333399"/>
    <a:srgbClr val="FF7C80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81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E3B5-3525-423D-8CB0-D6D5389AAED2}" type="datetimeFigureOut">
              <a:rPr lang="ru-RU" smtClean="0"/>
              <a:pPr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1D7ED-90B8-4ADA-8985-75DF362C4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defTabSz="931670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6" rIns="93153" bIns="46576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EA22228-660C-4F7E-9A2A-EFD297AA6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F54A5-A23E-45A4-B74D-E90B57FE3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8928-9A69-4CA6-BA4B-EE2B45238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B8AE-C263-4482-B42E-134E679D3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FE98D-B462-4175-9853-E2A264D0E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AEF6-7A49-4E7F-BA17-C047EF46F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B543-3D9D-4B84-B742-46D70BA5E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4B01-5C90-4A68-A762-EDF029554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1F081-4533-4B69-BC79-110C64BFD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1E76-6734-4755-B2B0-AC204DC45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DB460-5D4F-4B0E-ADB8-486680B43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A5497-1455-4D4F-B8E2-C791470C37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CF162-7CBC-49E7-BACA-670E940C0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4BC0B-FB05-421E-AD55-B66B3B8DD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29FCEA1B-1D4B-45AD-8766-25E1FF0D6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  <p:sldLayoutId id="2147484110" r:id="rId12"/>
    <p:sldLayoutId id="2147484111" r:id="rId13"/>
    <p:sldLayoutId id="214748411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3500431" y="5634038"/>
            <a:ext cx="5391158" cy="81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altLang="ru-RU" sz="2000" dirty="0" smtClean="0">
                <a:solidFill>
                  <a:srgbClr val="008080"/>
                </a:solidFill>
                <a:ea typeface="ＭＳ Ｐゴシック" pitchFamily="34" charset="-128"/>
              </a:rPr>
              <a:t>Заместитель руководителя управления</a:t>
            </a:r>
            <a:endParaRPr lang="ru-RU" altLang="ru-RU" sz="2000" dirty="0">
              <a:solidFill>
                <a:srgbClr val="008080"/>
              </a:solidFill>
              <a:ea typeface="ＭＳ Ｐゴシック" pitchFamily="34" charset="-128"/>
            </a:endParaRPr>
          </a:p>
          <a:p>
            <a:pPr algn="r"/>
            <a:r>
              <a:rPr lang="ru-RU" altLang="ru-RU" sz="2000" dirty="0" err="1" smtClean="0">
                <a:solidFill>
                  <a:srgbClr val="008080"/>
                </a:solidFill>
                <a:ea typeface="ＭＳ Ｐゴシック" pitchFamily="34" charset="-128"/>
              </a:rPr>
              <a:t>Тукаев</a:t>
            </a:r>
            <a:r>
              <a:rPr lang="ru-RU" altLang="ru-RU" sz="2000" dirty="0" smtClean="0">
                <a:solidFill>
                  <a:srgbClr val="008080"/>
                </a:solidFill>
                <a:ea typeface="ＭＳ Ｐゴシック" pitchFamily="34" charset="-128"/>
              </a:rPr>
              <a:t> Вячеслав Александрович</a:t>
            </a:r>
            <a:endParaRPr lang="ru-RU" altLang="ru-RU" sz="2000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Результаты правоприменительной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практики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 сфере контроля органов власти, недобросовестной конкуренции, рекламы, экономической концентрации финансовых рынков и торговли за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III квартал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2017 года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F68E5E-32B7-45C5-AF75-420AC539E5CC}" type="slidenum">
              <a:rPr lang="ru-RU" altLang="ru-RU" sz="1600" b="1">
                <a:solidFill>
                  <a:schemeClr val="bg1"/>
                </a:solidFill>
                <a:ea typeface="ＭＳ Ｐゴシック" pitchFamily="34" charset="-128"/>
              </a:rPr>
              <a:pPr algn="r"/>
              <a:t>2</a:t>
            </a:fld>
            <a:endParaRPr lang="ru-RU" altLang="ru-RU" sz="1600" b="1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052736"/>
            <a:ext cx="88583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Рассмотрено 217 жалоб на органы власти.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110 жалоб в работе.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Отказано в возбуждении дела по 70 жалобам.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Выдано предупреждений 40. 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Исполнено предупреждений 31.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Проведено 32 заседания комиссии.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Вынесено 8 решений о признании нарушений.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Выдано 7 предписаний об устранении нарушений антимонопольного законодательства.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Рассмотрено 22 преференции.</a:t>
            </a:r>
          </a:p>
          <a:p>
            <a:pPr algn="just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15 решений о согласовании преференций.</a:t>
            </a:r>
            <a:endParaRPr lang="ru-RU" sz="3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1999" y="0"/>
            <a:ext cx="45720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Контроль органов власти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F68E5E-32B7-45C5-AF75-420AC539E5CC}" type="slidenum">
              <a:rPr lang="ru-RU" altLang="ru-RU" sz="1600" b="1">
                <a:solidFill>
                  <a:schemeClr val="bg1"/>
                </a:solidFill>
                <a:ea typeface="ＭＳ Ｐゴシック" pitchFamily="34" charset="-128"/>
              </a:rPr>
              <a:pPr algn="r"/>
              <a:t>3</a:t>
            </a:fld>
            <a:endParaRPr lang="ru-RU" altLang="ru-RU" sz="1600" b="1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928670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Поступило 118 заявлений. Тенденция к снижению более чем в 2 раза.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Выявлено 11 фактов недобросовестной конкуренции.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Выдано 13 предупреждений (по незаконному использованию брендов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FIFA -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3 предупреждения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Возбуждено 11 дел.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Проведено 36 заседаний комиссии.</a:t>
            </a: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Вынесено 3 решения о признании нарушений, с выдачей 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 предписаний об устранении нарушений.</a:t>
            </a:r>
            <a:endParaRPr lang="ru-RU" sz="2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</a:rPr>
              <a:t>	Привлечено к административной ответственности 4 компании. Исполнено 9 постановлений на сумму 500 тысяч рублей.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0"/>
            <a:ext cx="5429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Недобросовестная конкуренция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F68E5E-32B7-45C5-AF75-420AC539E5CC}" type="slidenum">
              <a:rPr lang="ru-RU" altLang="ru-RU" sz="1600" b="1">
                <a:solidFill>
                  <a:schemeClr val="bg1"/>
                </a:solidFill>
                <a:ea typeface="ＭＳ Ｐゴシック" pitchFamily="34" charset="-128"/>
              </a:rPr>
              <a:pPr algn="r"/>
              <a:t>4</a:t>
            </a:fld>
            <a:endParaRPr lang="ru-RU" altLang="ru-RU" sz="1600" b="1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928670"/>
            <a:ext cx="90011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рассмотрении 46 дел.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Признано нарушений по 21 делу.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На рассмотрении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11 дел.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Прекращено в связи с отсутствием нарушения Федерального закона «О рекламе» – 10 дел.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Вынесено 3 решения о признании нарушений, с выдачей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предписаний об устранении нарушений.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Привлечено к административной ответственности 11 компании на общую сумму 816 тыс. рублей. Исполнено 5 постановлений на сумму 442 тыс. рублей.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Основные нарушения: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мс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рассылка;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запрещение к реализации товаров;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отсутствие части существенной информации в рекламе.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00826" y="0"/>
            <a:ext cx="2643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Реклама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7F68E5E-32B7-45C5-AF75-420AC539E5CC}" type="slidenum">
              <a:rPr lang="ru-RU" altLang="ru-RU" sz="1600" b="1">
                <a:solidFill>
                  <a:schemeClr val="bg1"/>
                </a:solidFill>
                <a:ea typeface="ＭＳ Ｐゴシック" pitchFamily="34" charset="-128"/>
              </a:rPr>
              <a:pPr algn="r"/>
              <a:t>5</a:t>
            </a:fld>
            <a:endParaRPr lang="ru-RU" altLang="ru-RU" sz="1600" b="1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928670"/>
            <a:ext cx="90011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Поступило 10 обращений по картельным сговорам.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Проведены внеплановые выездные проверки 18 компаний.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Возбуждено 4 дела по сговорам на торгах.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С начала года 7 компаний обратились с заявлением о заключении ими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антиконкурентного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(картельного) соглашения.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Проведено 28 внеплановых проверок торговых сетей.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 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непредоставление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сведений, предусмотренных ст. 9 Закона о торговле возбуждено 10 административных дел.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 впервые совершенные правонарушения выданы предупреждения.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Экономическая концентрация финансовых рынков и торговли.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556792"/>
            <a:ext cx="5868760" cy="410445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95536" y="112474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СПАСИБО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" name="Рисунок 16" descr="инст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5661248"/>
            <a:ext cx="1080120" cy="72008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059832" y="5805264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chemeClr val="accent2"/>
                </a:solidFill>
              </a:rPr>
              <a:t>spb_ufas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18702</TotalTime>
  <Words>109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to78-tukaev</cp:lastModifiedBy>
  <cp:revision>1182</cp:revision>
  <cp:lastPrinted>2010-03-02T18:14:00Z</cp:lastPrinted>
  <dcterms:created xsi:type="dcterms:W3CDTF">2011-08-24T07:02:51Z</dcterms:created>
  <dcterms:modified xsi:type="dcterms:W3CDTF">2017-09-27T10:06:31Z</dcterms:modified>
</cp:coreProperties>
</file>